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3"/>
  </p:notesMasterIdLst>
  <p:sldIdLst>
    <p:sldId id="257" r:id="rId2"/>
    <p:sldId id="265" r:id="rId3"/>
    <p:sldId id="264" r:id="rId4"/>
    <p:sldId id="263" r:id="rId5"/>
    <p:sldId id="266" r:id="rId6"/>
    <p:sldId id="271" r:id="rId7"/>
    <p:sldId id="262" r:id="rId8"/>
    <p:sldId id="268" r:id="rId9"/>
    <p:sldId id="269" r:id="rId10"/>
    <p:sldId id="270" r:id="rId11"/>
    <p:sldId id="261" r:id="rId12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76" autoAdjust="0"/>
    <p:restoredTop sz="94660"/>
  </p:normalViewPr>
  <p:slideViewPr>
    <p:cSldViewPr snapToGrid="0">
      <p:cViewPr varScale="1">
        <p:scale>
          <a:sx n="94" d="100"/>
          <a:sy n="94" d="100"/>
        </p:scale>
        <p:origin x="91" y="1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31EB94-58F5-4B2C-952B-0127318DFF93}" type="datetimeFigureOut">
              <a:rPr lang="it-IT" smtClean="0"/>
              <a:t>16/09/2022</a:t>
            </a:fld>
            <a:endParaRPr lang="it-I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F3334F-3CDC-465C-BDB2-AA79FAEB51E7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500254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537E8-5AAF-4C8F-8DD3-3B39B50F79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BCA062-57D3-4CB5-8D50-5BA6551FBA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8C4E52-A987-4898-BB96-8F178C5AC3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027BC-1005-47AF-970B-14CA0146C4ED}" type="datetime1">
              <a:rPr lang="it-IT" smtClean="0"/>
              <a:t>16/09/2022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644B6C-8413-46F9-A068-A6A2D764CC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721AAD-4899-4B76-835D-E47819176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25463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9EE1A-BBA5-4F20-A525-33B15096C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A9FE082-3168-4FE1-80C1-3FABBBDAB1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815471-A365-4116-AAE0-17D9B098E7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8117F-30CF-4415-8903-E8BCB931A176}" type="datetime1">
              <a:rPr lang="it-IT" smtClean="0"/>
              <a:t>16/09/2022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2A7663-EA4D-4677-842A-1300909E59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B52821-DE73-43B5-8669-3B1E8398D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99473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8CC0DBA-6F41-4B77-86A3-0515769A6B4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5FA375-66FB-4519-89D1-E42C9DAF0E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F8E63A-AE6C-49D8-9E3A-B179BB9489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4A3426-45E7-42B1-B47F-16FF2489109C}" type="datetime1">
              <a:rPr lang="it-IT" smtClean="0"/>
              <a:t>16/09/2022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B8FB47-28ED-4077-92C0-85E8AF62E1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B780FE-EC30-493E-9036-DD11E0972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6172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374E31-F638-4D8B-957E-EAEA7C32C5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967555-9FD4-4C1F-9EB7-8EF433492B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91D306-87B8-4399-81DD-C08F71BD6B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20F1C-B802-4A9D-A325-D2B79937F932}" type="datetime1">
              <a:rPr lang="it-IT" smtClean="0"/>
              <a:t>16/09/2022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D7C59A-3982-4031-93E9-90696974FA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2E69D3-B17A-40F0-87C2-24C207F891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92401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30FF3-E521-4501-9C0C-72F945F2FA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108D85-26F1-4959-AE19-EFD60EEF4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D3E5AA-3E11-433B-8F8D-1A1D3B0A00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4B39C-9B49-4893-A4B8-5355448A7E7A}" type="datetime1">
              <a:rPr lang="it-IT" smtClean="0"/>
              <a:t>16/09/2022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FB48D0-6709-4424-AD16-29AE9EA2C6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36CFCF-5C4F-4942-A30F-A0E51B28D3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8264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38C4F-F641-4845-BC05-94BDDC3F0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B32893-F8E7-4E33-B6E1-931F928CA0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38D48D-828E-4E2B-9B12-3BC1982048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35A5CD-C4FD-43E2-9529-C99B9CC46F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6EB9F8-1C48-4960-8F8C-D36A10C8E419}" type="datetime1">
              <a:rPr lang="it-IT" smtClean="0"/>
              <a:t>16/09/2022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E3BAD4-B2B9-41BD-801A-2BEB9DA7B4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FBFFF3-B710-4364-9A3A-B2657445E7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86721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F23DD-DC65-4C80-89B0-30DC460A8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6777B1-785E-4ADE-BDB3-682E955062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D77296-198B-4774-A186-AE079B0F62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FD5162A-CF83-45A0-9A94-903093DABDC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D3EE21-8643-444F-9063-B84F29B678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6FC8816-2C69-4AC7-B3FA-1864F6AF52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C72D3-890B-4D47-AFAA-43ACEA9C97BE}" type="datetime1">
              <a:rPr lang="it-IT" smtClean="0"/>
              <a:t>16/09/2022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23E0C57-6AFF-4583-967C-9D8FDD78E4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63519F3-C8B5-45AA-96E2-C40DF21E35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83234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BF6068-4D36-4A0C-8E5D-0AEEF10EB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7F0DC01-723B-4507-8CAE-8548C8572B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3495D1-432E-4A98-8957-7D217D03771F}" type="datetime1">
              <a:rPr lang="it-IT" smtClean="0"/>
              <a:t>16/09/2022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216CBA-A3D3-46E0-9473-CA1544D97E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0E7BEF-9AEA-4FC9-9F7A-FDF8B45DF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18543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4A940C7-F0E6-41E1-BACE-E5855CA632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20D3B-9DA6-4A7B-BA9F-45CF41A8E81E}" type="datetime1">
              <a:rPr lang="it-IT" smtClean="0"/>
              <a:t>16/09/2022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45728C9-73AA-46AA-8668-BA1F34C621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B0F97C-6EBC-4889-B5EE-D98CAF301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54035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CCDB9-9C42-412C-974F-6DA15CF80F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AF8DC9-353A-4A67-8885-07C973C2DC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95A2BE-6C14-4C19-819F-5162C201F7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BE850A-C080-4F7A-AA63-F2D8673BA4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2FA807-9ACA-4DB2-A28B-0E25CE6E33EA}" type="datetime1">
              <a:rPr lang="it-IT" smtClean="0"/>
              <a:t>16/09/2022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260690-9386-4FB4-BC5F-8FB2667309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D59BE4-07AC-40F4-A82E-D21B623EE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18370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A6E37-1957-4867-82AC-8B39641589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39EF38C-507C-4805-89D2-E8101B746D0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DC8048-8114-4D7A-9039-BC451980C4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7A35CB-251C-4BB9-A232-0523C0CF5A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F17F5-8F15-44A9-B80A-D38F52230618}" type="datetime1">
              <a:rPr lang="it-IT" smtClean="0"/>
              <a:t>16/09/2022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6214D8-945E-425A-9EF2-19B03D59C5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800078-6AC2-46AC-8C7D-5198C32520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04148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D3A4B02-01AD-4179-91E0-CD98792ED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A4CB5C-6AB9-49CB-8798-54F516ED46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6197BC-82B9-4D20-96EC-DBA556262E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7BB8DF-B152-40F7-90DA-C973AFAF21FE}" type="datetime1">
              <a:rPr lang="it-IT" smtClean="0"/>
              <a:t>16/09/2022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F848B4-8186-40A7-9EAB-51A9522278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18282A-F432-477E-89B3-AA28903E94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712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hyperlink" Target="https://almascience.eso.org/" TargetMode="External"/><Relationship Id="rId7" Type="http://schemas.openxmlformats.org/officeDocument/2006/relationships/image" Target="../media/image5.png"/><Relationship Id="rId2" Type="http://schemas.openxmlformats.org/officeDocument/2006/relationships/hyperlink" Target="https://casaguides.nrao.edu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almaobservatory.org/" TargetMode="External"/><Relationship Id="rId5" Type="http://schemas.openxmlformats.org/officeDocument/2006/relationships/hyperlink" Target="https://almascience.nrao.edu/" TargetMode="External"/><Relationship Id="rId4" Type="http://schemas.openxmlformats.org/officeDocument/2006/relationships/hyperlink" Target="https://launchpad.net/apsynsim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6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6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3" descr="The Milky Way">
            <a:extLst>
              <a:ext uri="{FF2B5EF4-FFF2-40B4-BE49-F238E27FC236}">
                <a16:creationId xmlns:a16="http://schemas.microsoft.com/office/drawing/2014/main" id="{7BB21D58-34B8-4907-BE78-8B408F2D29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99" b="14899"/>
          <a:stretch/>
        </p:blipFill>
        <p:spPr>
          <a:xfrm>
            <a:off x="1" y="-166254"/>
            <a:ext cx="12191999" cy="570887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23D3AD4-8E03-47D5-A5E9-A3D02D0DF2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5647" y="796129"/>
            <a:ext cx="10905059" cy="204774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it-IT" dirty="0">
                <a:solidFill>
                  <a:schemeClr val="bg1"/>
                </a:solidFill>
                <a:latin typeface="+mn-lt"/>
              </a:rPr>
              <a:t>Astronomical Interferometry</a:t>
            </a:r>
            <a:br>
              <a:rPr lang="it-IT" dirty="0">
                <a:solidFill>
                  <a:schemeClr val="bg1"/>
                </a:solidFill>
                <a:latin typeface="+mn-lt"/>
              </a:rPr>
            </a:br>
            <a:br>
              <a:rPr lang="it-IT" dirty="0">
                <a:solidFill>
                  <a:schemeClr val="bg1"/>
                </a:solidFill>
                <a:latin typeface="+mn-lt"/>
              </a:rPr>
            </a:br>
            <a:r>
              <a:rPr lang="it-IT" sz="2000" dirty="0">
                <a:solidFill>
                  <a:schemeClr val="bg1"/>
                </a:solidFill>
                <a:latin typeface="+mn-lt"/>
                <a:cs typeface="Calibri" panose="020F0502020204030204" pitchFamily="34" charset="0"/>
              </a:rPr>
              <a:t>Professor</a:t>
            </a:r>
            <a:r>
              <a:rPr lang="it-IT" sz="2000" dirty="0">
                <a:solidFill>
                  <a:schemeClr val="bg1"/>
                </a:solidFill>
                <a:latin typeface="+mn-lt"/>
              </a:rPr>
              <a:t> Mauro D’Onofrio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ED1057-EEBE-4A35-BF48-C6A799A392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1" y="3657600"/>
            <a:ext cx="12191999" cy="174149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 fontScale="92500" lnSpcReduction="10000"/>
          </a:bodyPr>
          <a:lstStyle/>
          <a:p>
            <a:r>
              <a:rPr lang="it-IT" sz="1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Adriana Barbieri</a:t>
            </a:r>
          </a:p>
          <a:p>
            <a:r>
              <a:rPr lang="it-IT" sz="1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Master Degree in Astrophysics and Cosmology</a:t>
            </a:r>
          </a:p>
          <a:p>
            <a:r>
              <a:rPr lang="it-IT" sz="1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University of Padova</a:t>
            </a:r>
          </a:p>
          <a:p>
            <a:r>
              <a:rPr lang="it-IT" sz="1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16/09/2022</a:t>
            </a:r>
          </a:p>
          <a:p>
            <a:r>
              <a:rPr lang="it-IT" sz="1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A. Y. 2021/2022</a:t>
            </a:r>
          </a:p>
        </p:txBody>
      </p:sp>
      <p:pic>
        <p:nvPicPr>
          <p:cNvPr id="31" name="Picture 30" descr="Text&#10;&#10;Description automatically generated with medium confidence">
            <a:extLst>
              <a:ext uri="{FF2B5EF4-FFF2-40B4-BE49-F238E27FC236}">
                <a16:creationId xmlns:a16="http://schemas.microsoft.com/office/drawing/2014/main" id="{58440D81-EA81-4B9D-B126-0DB1E44AE8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116" y="5721849"/>
            <a:ext cx="2698525" cy="1064010"/>
          </a:xfrm>
          <a:prstGeom prst="rect">
            <a:avLst/>
          </a:prstGeom>
        </p:spPr>
      </p:pic>
      <p:pic>
        <p:nvPicPr>
          <p:cNvPr id="33" name="Picture 32" descr="Logo&#10;&#10;Description automatically generated">
            <a:extLst>
              <a:ext uri="{FF2B5EF4-FFF2-40B4-BE49-F238E27FC236}">
                <a16:creationId xmlns:a16="http://schemas.microsoft.com/office/drawing/2014/main" id="{EE21D4D2-84FB-4A27-AE28-57DB9876C5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523" y="5659649"/>
            <a:ext cx="3518599" cy="106182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D7141C-DAD5-4D16-9373-B65AF56D1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A98EE3D-8CD1-4C3F-BD1C-C98C9596463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16269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F29892-9FF9-3DDF-C214-DC66E7EA6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it-IT" sz="5400" dirty="0"/>
              <a:t>CASA</a:t>
            </a:r>
          </a:p>
        </p:txBody>
      </p:sp>
      <p:sp>
        <p:nvSpPr>
          <p:cNvPr id="15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41A4A3-177D-0872-B4A4-00E09C59C4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8343" y="2342683"/>
            <a:ext cx="6019800" cy="4251960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i="0" dirty="0">
                <a:solidFill>
                  <a:srgbClr val="C00000"/>
                </a:solidFill>
                <a:effectLst/>
                <a:latin typeface="Avenir"/>
              </a:rPr>
              <a:t>CASA</a:t>
            </a:r>
            <a:r>
              <a:rPr lang="en-US" sz="1600" i="0" dirty="0">
                <a:effectLst/>
                <a:latin typeface="Avenir"/>
              </a:rPr>
              <a:t>, the </a:t>
            </a:r>
            <a:r>
              <a:rPr lang="en-US" sz="1600" i="1" dirty="0">
                <a:solidFill>
                  <a:srgbClr val="C00000"/>
                </a:solidFill>
                <a:effectLst/>
                <a:latin typeface="Avenir"/>
              </a:rPr>
              <a:t>Common Astronomy Software Applications</a:t>
            </a:r>
            <a:r>
              <a:rPr lang="en-US" sz="1600" i="0" dirty="0">
                <a:solidFill>
                  <a:srgbClr val="C00000"/>
                </a:solidFill>
                <a:effectLst/>
                <a:latin typeface="Avenir"/>
              </a:rPr>
              <a:t> </a:t>
            </a:r>
            <a:r>
              <a:rPr lang="en-US" sz="1600" i="0" dirty="0">
                <a:effectLst/>
                <a:latin typeface="Avenir"/>
              </a:rPr>
              <a:t>package, can process data from both single-dish and aperture-synthesis telescopes, is </a:t>
            </a:r>
            <a:r>
              <a:rPr lang="en-US" sz="1600" dirty="0">
                <a:latin typeface="Avenir"/>
              </a:rPr>
              <a:t>the primary </a:t>
            </a:r>
            <a:r>
              <a:rPr lang="en-US" sz="1600" i="0" dirty="0">
                <a:solidFill>
                  <a:srgbClr val="C00000"/>
                </a:solidFill>
                <a:effectLst/>
                <a:latin typeface="Avenir"/>
              </a:rPr>
              <a:t>data processing software </a:t>
            </a:r>
            <a:r>
              <a:rPr lang="en-US" sz="1600" i="0" dirty="0">
                <a:effectLst/>
                <a:latin typeface="Avenir"/>
              </a:rPr>
              <a:t>for ALMA, and supports </a:t>
            </a:r>
            <a:r>
              <a:rPr lang="en-US" sz="1600" i="0" dirty="0">
                <a:solidFill>
                  <a:srgbClr val="C00000"/>
                </a:solidFill>
                <a:effectLst/>
                <a:latin typeface="Avenir"/>
              </a:rPr>
              <a:t>the data reduction </a:t>
            </a:r>
            <a:r>
              <a:rPr lang="en-US" sz="1600" i="0" dirty="0">
                <a:effectLst/>
                <a:latin typeface="Avenir"/>
              </a:rPr>
              <a:t>and</a:t>
            </a:r>
            <a:r>
              <a:rPr lang="en-US" sz="1600" i="0" dirty="0">
                <a:solidFill>
                  <a:srgbClr val="C00000"/>
                </a:solidFill>
                <a:effectLst/>
                <a:latin typeface="Avenir"/>
              </a:rPr>
              <a:t> imaging pipelines </a:t>
            </a:r>
            <a:r>
              <a:rPr lang="en-US" sz="1600" i="0" dirty="0">
                <a:effectLst/>
                <a:latin typeface="Avenir"/>
              </a:rPr>
              <a:t>for ALMA and VLA.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i="0" dirty="0">
              <a:effectLst/>
              <a:latin typeface="Avenir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i="0" dirty="0">
                <a:effectLst/>
                <a:latin typeface="Avenir"/>
              </a:rPr>
              <a:t>Moreover CASA </a:t>
            </a:r>
            <a:r>
              <a:rPr lang="en-US" sz="1600" i="0" dirty="0">
                <a:solidFill>
                  <a:srgbClr val="C00000"/>
                </a:solidFill>
                <a:effectLst/>
                <a:latin typeface="Avenir"/>
              </a:rPr>
              <a:t>simulator</a:t>
            </a:r>
            <a:r>
              <a:rPr lang="en-US" sz="1600" i="0" dirty="0">
                <a:effectLst/>
                <a:latin typeface="Avenir"/>
              </a:rPr>
              <a:t> enables users to simulate observations using any or all of </a:t>
            </a:r>
            <a:r>
              <a:rPr lang="en-US" sz="1600" dirty="0">
                <a:latin typeface="Avenir"/>
              </a:rPr>
              <a:t>ALMA</a:t>
            </a:r>
            <a:r>
              <a:rPr lang="en-US" sz="1600" i="0" dirty="0">
                <a:effectLst/>
                <a:latin typeface="Avenir"/>
              </a:rPr>
              <a:t> components, generating </a:t>
            </a:r>
            <a:r>
              <a:rPr lang="en-US" sz="1600" i="0" dirty="0">
                <a:solidFill>
                  <a:srgbClr val="C00000"/>
                </a:solidFill>
                <a:effectLst/>
                <a:latin typeface="Avenir"/>
              </a:rPr>
              <a:t>visibilities</a:t>
            </a:r>
            <a:r>
              <a:rPr lang="en-US" sz="1600" i="0" dirty="0">
                <a:effectLst/>
                <a:latin typeface="Avenir"/>
              </a:rPr>
              <a:t> and </a:t>
            </a:r>
            <a:r>
              <a:rPr lang="en-US" sz="1600" i="0" dirty="0">
                <a:solidFill>
                  <a:srgbClr val="C00000"/>
                </a:solidFill>
                <a:effectLst/>
                <a:latin typeface="Avenir"/>
              </a:rPr>
              <a:t>images</a:t>
            </a:r>
            <a:r>
              <a:rPr lang="en-US" sz="1600" i="0" dirty="0">
                <a:effectLst/>
                <a:latin typeface="Avenir"/>
              </a:rPr>
              <a:t> for each array and then combining all the </a:t>
            </a:r>
            <a:r>
              <a:rPr lang="en-US" sz="1600" i="0" dirty="0" err="1">
                <a:effectLst/>
                <a:latin typeface="Avenir"/>
              </a:rPr>
              <a:t>uv</a:t>
            </a:r>
            <a:r>
              <a:rPr lang="en-US" sz="1600" i="0" dirty="0">
                <a:effectLst/>
                <a:latin typeface="Avenir"/>
              </a:rPr>
              <a:t> data to form the final image.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i="0" dirty="0">
              <a:effectLst/>
              <a:latin typeface="Avenir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i="0" dirty="0">
                <a:effectLst/>
                <a:latin typeface="Avenir"/>
              </a:rPr>
              <a:t>If the region of interest is larger than the primary beam, the pipeline</a:t>
            </a:r>
            <a:r>
              <a:rPr lang="en-US" sz="1600" dirty="0">
                <a:latin typeface="Avenir"/>
              </a:rPr>
              <a:t> </a:t>
            </a:r>
            <a:r>
              <a:rPr lang="en-US" sz="1600" i="0" dirty="0">
                <a:effectLst/>
                <a:latin typeface="Avenir"/>
              </a:rPr>
              <a:t>need to </a:t>
            </a:r>
            <a:r>
              <a:rPr lang="en-US" sz="1600" i="0" dirty="0">
                <a:solidFill>
                  <a:srgbClr val="C00000"/>
                </a:solidFill>
                <a:effectLst/>
                <a:latin typeface="Avenir"/>
              </a:rPr>
              <a:t>mosaic</a:t>
            </a:r>
            <a:r>
              <a:rPr lang="en-US" sz="1600" i="0" dirty="0">
                <a:effectLst/>
                <a:latin typeface="Avenir"/>
              </a:rPr>
              <a:t> many interferometric </a:t>
            </a:r>
            <a:r>
              <a:rPr lang="en-US" sz="1600" i="0" dirty="0" err="1">
                <a:effectLst/>
                <a:latin typeface="Avenir"/>
              </a:rPr>
              <a:t>pointings</a:t>
            </a:r>
            <a:endParaRPr lang="en-US" sz="1600" i="0" dirty="0">
              <a:effectLst/>
              <a:latin typeface="Avenir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2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B85354-2EB5-E321-E803-7BD212D04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 smtClean="0"/>
              <a:pPr>
                <a:spcAft>
                  <a:spcPts val="600"/>
                </a:spcAft>
              </a:pPr>
              <a:t>10</a:t>
            </a:fld>
            <a:endParaRPr lang="en-US"/>
          </a:p>
        </p:txBody>
      </p:sp>
      <p:pic>
        <p:nvPicPr>
          <p:cNvPr id="6" name="Picture 5" descr="Logo&#10;&#10;Description automatically generated with medium confidence">
            <a:extLst>
              <a:ext uri="{FF2B5EF4-FFF2-40B4-BE49-F238E27FC236}">
                <a16:creationId xmlns:a16="http://schemas.microsoft.com/office/drawing/2014/main" id="{6E0966C0-92D5-D4FD-5E0D-2FDDE74152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961" y="5902990"/>
            <a:ext cx="762883" cy="767753"/>
          </a:xfrm>
          <a:prstGeom prst="rect">
            <a:avLst/>
          </a:prstGeom>
        </p:spPr>
      </p:pic>
      <p:pic>
        <p:nvPicPr>
          <p:cNvPr id="8" name="Picture 7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D735FDA8-6853-C351-85BB-F7F11F3C20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0"/>
            <a:ext cx="838200" cy="8326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EBC6922-2F19-4A10-8B20-80E2E749776B}"/>
              </a:ext>
            </a:extLst>
          </p:cNvPr>
          <p:cNvSpPr txBox="1"/>
          <p:nvPr/>
        </p:nvSpPr>
        <p:spPr>
          <a:xfrm>
            <a:off x="7351956" y="6286866"/>
            <a:ext cx="40018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b="0" i="0" dirty="0">
                <a:solidFill>
                  <a:srgbClr val="000000"/>
                </a:solidFill>
                <a:effectLst/>
                <a:latin typeface="Avenir"/>
              </a:rPr>
              <a:t>hexagonal mosaic overplotted on sky model</a:t>
            </a:r>
          </a:p>
        </p:txBody>
      </p:sp>
      <p:pic>
        <p:nvPicPr>
          <p:cNvPr id="10" name="Content Placeholder 5" descr="Graphical user interface&#10;&#10;Description automatically generated">
            <a:extLst>
              <a:ext uri="{FF2B5EF4-FFF2-40B4-BE49-F238E27FC236}">
                <a16:creationId xmlns:a16="http://schemas.microsoft.com/office/drawing/2014/main" id="{7CD52642-1235-6B76-A960-5896C23814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3928" y="1935528"/>
            <a:ext cx="580178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5723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0E52FF-2468-56B6-A764-F82F93B0A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it-IT" sz="5400" dirty="0"/>
              <a:t>References</a:t>
            </a:r>
          </a:p>
        </p:txBody>
      </p:sp>
      <p:sp>
        <p:nvSpPr>
          <p:cNvPr id="15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A70E4A-7048-DF65-C15E-F4AA0A244B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6676" y="2286952"/>
            <a:ext cx="10515600" cy="4251960"/>
          </a:xfrm>
        </p:spPr>
        <p:txBody>
          <a:bodyPr>
            <a:normAutofit fontScale="92500" lnSpcReduction="10000"/>
          </a:bodyPr>
          <a:lstStyle/>
          <a:p>
            <a:r>
              <a:rPr lang="it-IT" sz="1700" dirty="0">
                <a:solidFill>
                  <a:srgbClr val="C00000"/>
                </a:solidFill>
                <a:latin typeface="Avenir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https://casaguides.nrao.edu/</a:t>
            </a:r>
            <a:endParaRPr lang="it-IT" sz="1700" dirty="0">
              <a:solidFill>
                <a:srgbClr val="C00000"/>
              </a:solidFill>
              <a:latin typeface="Avenir"/>
            </a:endParaRPr>
          </a:p>
          <a:p>
            <a:endParaRPr lang="it-IT" sz="1700" dirty="0">
              <a:solidFill>
                <a:srgbClr val="C00000"/>
              </a:solidFill>
              <a:latin typeface="Avenir"/>
            </a:endParaRPr>
          </a:p>
          <a:p>
            <a:r>
              <a:rPr lang="it-IT" sz="1700" dirty="0">
                <a:solidFill>
                  <a:srgbClr val="C00000"/>
                </a:solidFill>
                <a:latin typeface="Avenir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https://almascience.eso.org/</a:t>
            </a:r>
            <a:endParaRPr lang="it-IT" sz="1700" dirty="0">
              <a:solidFill>
                <a:srgbClr val="C00000"/>
              </a:solidFill>
              <a:latin typeface="Avenir"/>
            </a:endParaRPr>
          </a:p>
          <a:p>
            <a:endParaRPr lang="it-IT" sz="1700" dirty="0">
              <a:solidFill>
                <a:srgbClr val="C00000"/>
              </a:solidFill>
              <a:latin typeface="Avenir"/>
            </a:endParaRPr>
          </a:p>
          <a:p>
            <a:r>
              <a:rPr lang="it-IT" sz="1700" dirty="0">
                <a:solidFill>
                  <a:srgbClr val="C00000"/>
                </a:solidFill>
                <a:latin typeface="Avenir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https://launchpad.net/apsynsim</a:t>
            </a:r>
            <a:endParaRPr lang="it-IT" sz="1700" dirty="0">
              <a:solidFill>
                <a:srgbClr val="C00000"/>
              </a:solidFill>
              <a:latin typeface="Avenir"/>
            </a:endParaRPr>
          </a:p>
          <a:p>
            <a:endParaRPr lang="it-IT" sz="1700" dirty="0">
              <a:solidFill>
                <a:srgbClr val="C00000"/>
              </a:solidFill>
              <a:latin typeface="Avenir"/>
            </a:endParaRPr>
          </a:p>
          <a:p>
            <a:r>
              <a:rPr lang="it-IT" sz="1700" dirty="0">
                <a:solidFill>
                  <a:srgbClr val="C00000"/>
                </a:solidFill>
                <a:latin typeface="Avenir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https://almascience.nrao.edu/</a:t>
            </a:r>
            <a:endParaRPr lang="it-IT" sz="1700" dirty="0">
              <a:solidFill>
                <a:srgbClr val="C00000"/>
              </a:solidFill>
              <a:latin typeface="Avenir"/>
            </a:endParaRPr>
          </a:p>
          <a:p>
            <a:endParaRPr lang="it-IT" sz="1700" dirty="0">
              <a:solidFill>
                <a:srgbClr val="C00000"/>
              </a:solidFill>
              <a:latin typeface="Avenir"/>
            </a:endParaRPr>
          </a:p>
          <a:p>
            <a:r>
              <a:rPr lang="it-IT" sz="1700" dirty="0">
                <a:solidFill>
                  <a:srgbClr val="C00000"/>
                </a:solidFill>
                <a:latin typeface="Avenir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https://www.almaobservatory.org</a:t>
            </a:r>
            <a:endParaRPr lang="it-IT" sz="1700" dirty="0">
              <a:solidFill>
                <a:srgbClr val="C00000"/>
              </a:solidFill>
              <a:latin typeface="Avenir"/>
            </a:endParaRPr>
          </a:p>
          <a:p>
            <a:endParaRPr lang="it-IT" sz="1700" dirty="0">
              <a:solidFill>
                <a:srgbClr val="C00000"/>
              </a:solidFill>
              <a:latin typeface="Avenir"/>
            </a:endParaRPr>
          </a:p>
          <a:p>
            <a:r>
              <a:rPr lang="it-IT" sz="1700" b="0" i="0" dirty="0">
                <a:solidFill>
                  <a:srgbClr val="C00000"/>
                </a:solidFill>
                <a:effectLst/>
                <a:latin typeface="Avenir"/>
              </a:rPr>
              <a:t>Wilson,</a:t>
            </a:r>
            <a:r>
              <a:rPr lang="it-IT" sz="1700" dirty="0">
                <a:solidFill>
                  <a:srgbClr val="C00000"/>
                </a:solidFill>
                <a:latin typeface="Avenir"/>
              </a:rPr>
              <a:t> </a:t>
            </a:r>
            <a:r>
              <a:rPr lang="it-IT" sz="1700" b="0" i="0" dirty="0">
                <a:solidFill>
                  <a:srgbClr val="C00000"/>
                </a:solidFill>
                <a:effectLst/>
                <a:latin typeface="Avenir"/>
              </a:rPr>
              <a:t>Rohlfs,</a:t>
            </a:r>
            <a:r>
              <a:rPr lang="it-IT" sz="1700" dirty="0">
                <a:solidFill>
                  <a:srgbClr val="C00000"/>
                </a:solidFill>
                <a:latin typeface="Avenir"/>
              </a:rPr>
              <a:t> </a:t>
            </a:r>
            <a:r>
              <a:rPr lang="it-IT" sz="1700" b="0" i="0" dirty="0">
                <a:solidFill>
                  <a:srgbClr val="C00000"/>
                </a:solidFill>
                <a:effectLst/>
                <a:latin typeface="Avenir"/>
              </a:rPr>
              <a:t>Huttemeister, </a:t>
            </a:r>
            <a:r>
              <a:rPr lang="it-IT" sz="1700" i="1" dirty="0">
                <a:solidFill>
                  <a:srgbClr val="C00000"/>
                </a:solidFill>
                <a:latin typeface="Avenir"/>
              </a:rPr>
              <a:t>Tools of Radio Astronomy</a:t>
            </a:r>
            <a:r>
              <a:rPr lang="it-IT" sz="1700" dirty="0">
                <a:solidFill>
                  <a:srgbClr val="C00000"/>
                </a:solidFill>
                <a:latin typeface="Avenir"/>
              </a:rPr>
              <a:t>,</a:t>
            </a:r>
            <a:r>
              <a:rPr lang="it-IT" sz="1700" b="0" i="0" dirty="0">
                <a:solidFill>
                  <a:srgbClr val="C00000"/>
                </a:solidFill>
                <a:effectLst/>
                <a:latin typeface="Avenir"/>
              </a:rPr>
              <a:t> Springer</a:t>
            </a:r>
            <a:br>
              <a:rPr lang="it-IT" sz="2200" dirty="0"/>
            </a:br>
            <a:br>
              <a:rPr lang="it-IT" sz="2200" dirty="0"/>
            </a:br>
            <a:endParaRPr lang="it-IT" sz="2200" dirty="0"/>
          </a:p>
          <a:p>
            <a:endParaRPr lang="it-IT" sz="2200" dirty="0"/>
          </a:p>
          <a:p>
            <a:endParaRPr lang="it-IT" sz="2200" dirty="0"/>
          </a:p>
          <a:p>
            <a:endParaRPr lang="it-IT" sz="2200" dirty="0"/>
          </a:p>
          <a:p>
            <a:endParaRPr lang="it-IT" sz="220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7F86518-1F17-B3E3-259D-9DA8E6E09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3073170-0EFE-4C0A-81AE-EF196871C066}" type="slidenum">
              <a:rPr lang="it-IT" smtClean="0"/>
              <a:pPr>
                <a:spcAft>
                  <a:spcPts val="600"/>
                </a:spcAft>
              </a:pPr>
              <a:t>11</a:t>
            </a:fld>
            <a:endParaRPr lang="it-IT"/>
          </a:p>
        </p:txBody>
      </p:sp>
      <p:pic>
        <p:nvPicPr>
          <p:cNvPr id="5" name="Picture 4" descr="Logo&#10;&#10;Description automatically generated with medium confidence">
            <a:extLst>
              <a:ext uri="{FF2B5EF4-FFF2-40B4-BE49-F238E27FC236}">
                <a16:creationId xmlns:a16="http://schemas.microsoft.com/office/drawing/2014/main" id="{BD6CE557-22C5-1224-1A6C-1B473A980AB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961" y="5902990"/>
            <a:ext cx="762883" cy="767753"/>
          </a:xfrm>
          <a:prstGeom prst="rect">
            <a:avLst/>
          </a:prstGeom>
        </p:spPr>
      </p:pic>
      <p:pic>
        <p:nvPicPr>
          <p:cNvPr id="7" name="Picture 6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AA3351D2-3D54-52D8-E1EF-DDD67B36B5A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0"/>
            <a:ext cx="838200" cy="832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4587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3C98F6-33D2-C207-6957-1EEAF05E3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it-IT" sz="5400" dirty="0"/>
              <a:t>What is Interferometry?</a:t>
            </a:r>
          </a:p>
        </p:txBody>
      </p:sp>
      <p:sp>
        <p:nvSpPr>
          <p:cNvPr id="15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940DE3E-DD9E-62E3-A856-C3B5949F33C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929384"/>
                <a:ext cx="10515600" cy="4773802"/>
              </a:xfrm>
            </p:spPr>
            <p:txBody>
              <a:bodyPr>
                <a:normAutofit/>
              </a:bodyPr>
              <a:lstStyle/>
              <a:p>
                <a:r>
                  <a:rPr lang="it-IT" sz="1900" dirty="0">
                    <a:latin typeface="Avenir"/>
                  </a:rPr>
                  <a:t>The main principle of Interferometry is </a:t>
                </a:r>
                <a:r>
                  <a:rPr lang="it-IT" sz="1900" dirty="0">
                    <a:solidFill>
                      <a:srgbClr val="C00000"/>
                    </a:solidFill>
                    <a:latin typeface="Avenir"/>
                  </a:rPr>
                  <a:t>interference</a:t>
                </a:r>
                <a:r>
                  <a:rPr lang="it-IT" sz="1900" dirty="0">
                    <a:latin typeface="Avenir"/>
                  </a:rPr>
                  <a:t>, a physical phenomenon that occurs when two </a:t>
                </a:r>
                <a:r>
                  <a:rPr lang="it-IT" sz="1900" dirty="0">
                    <a:solidFill>
                      <a:srgbClr val="C00000"/>
                    </a:solidFill>
                    <a:latin typeface="Avenir"/>
                  </a:rPr>
                  <a:t>coherent</a:t>
                </a:r>
                <a:r>
                  <a:rPr lang="it-IT" sz="1900" dirty="0">
                    <a:latin typeface="Avenir"/>
                  </a:rPr>
                  <a:t> electromagnetic waves (whose phase difference is constant with time) superpose on each other; as a result, the total intensity of the electrical fields acting on a given point is </a:t>
                </a:r>
                <a:r>
                  <a:rPr lang="it-IT" sz="1900" dirty="0">
                    <a:solidFill>
                      <a:srgbClr val="C00000"/>
                    </a:solidFill>
                    <a:latin typeface="Avenir"/>
                  </a:rPr>
                  <a:t>higher</a:t>
                </a:r>
                <a:r>
                  <a:rPr lang="it-IT" sz="1900" dirty="0">
                    <a:latin typeface="Avenir"/>
                  </a:rPr>
                  <a:t> (lower) than the algebric sum of the two separate intensities due to </a:t>
                </a:r>
                <a:r>
                  <a:rPr lang="it-IT" sz="1900" dirty="0">
                    <a:solidFill>
                      <a:srgbClr val="C00000"/>
                    </a:solidFill>
                    <a:latin typeface="Avenir"/>
                  </a:rPr>
                  <a:t>constructive</a:t>
                </a:r>
                <a:r>
                  <a:rPr lang="it-IT" sz="1900" dirty="0">
                    <a:latin typeface="Avenir"/>
                  </a:rPr>
                  <a:t> (destructive) interference.</a:t>
                </a:r>
              </a:p>
              <a:p>
                <a:pPr marL="0" indent="0">
                  <a:buNone/>
                </a:pPr>
                <a:r>
                  <a:rPr lang="it-IT" sz="1900" b="0" dirty="0"/>
                  <a:t>				</a:t>
                </a:r>
                <a14:m>
                  <m:oMath xmlns:m="http://schemas.openxmlformats.org/officeDocument/2006/math">
                    <m:r>
                      <a:rPr lang="it-IT" sz="19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it-IT" sz="19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sz="19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9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it-IT" sz="19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it-IT" sz="19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it-IT" sz="19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9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it-IT" sz="19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it-IT" sz="1900" b="0" i="1" smtClean="0">
                        <a:latin typeface="Cambria Math" panose="02040503050406030204" pitchFamily="18" charset="0"/>
                      </a:rPr>
                      <m:t>±2 </m:t>
                    </m:r>
                    <m:sSub>
                      <m:sSubPr>
                        <m:ctrlPr>
                          <a:rPr lang="it-IT" sz="19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9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it-IT" sz="19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it-IT" sz="19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9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it-IT" sz="19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it-IT" sz="19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it-IT" sz="1900" dirty="0">
                    <a:latin typeface="Avenir"/>
                  </a:rPr>
                  <a:t> </a:t>
                </a:r>
                <a:r>
                  <a:rPr lang="it-IT" sz="1900" i="1" dirty="0">
                    <a:latin typeface="Avenir"/>
                  </a:rPr>
                  <a:t>cos </a:t>
                </a:r>
                <a:r>
                  <a:rPr lang="el-GR" sz="1900" i="1" dirty="0">
                    <a:latin typeface="Avenir"/>
                    <a:ea typeface="Cambria Math" panose="02040503050406030204" pitchFamily="18" charset="0"/>
                  </a:rPr>
                  <a:t>δ</a:t>
                </a:r>
                <a:r>
                  <a:rPr lang="it-IT" sz="1900" dirty="0">
                    <a:latin typeface="Avenir"/>
                    <a:ea typeface="Cambria Math" panose="02040503050406030204" pitchFamily="18" charset="0"/>
                  </a:rPr>
                  <a:t> </a:t>
                </a:r>
                <a:endParaRPr lang="it-IT" sz="1900" dirty="0">
                  <a:latin typeface="Avenir"/>
                </a:endParaRPr>
              </a:p>
              <a:p>
                <a:r>
                  <a:rPr lang="it-IT" sz="1900" dirty="0">
                    <a:latin typeface="Avenir"/>
                  </a:rPr>
                  <a:t>The connections between interference, coherence and </a:t>
                </a:r>
                <a:r>
                  <a:rPr lang="it-IT" sz="1900" dirty="0">
                    <a:solidFill>
                      <a:srgbClr val="C00000"/>
                    </a:solidFill>
                    <a:latin typeface="Avenir"/>
                  </a:rPr>
                  <a:t>polarization</a:t>
                </a:r>
                <a:r>
                  <a:rPr lang="it-IT" sz="1900" dirty="0">
                    <a:latin typeface="Avenir"/>
                  </a:rPr>
                  <a:t> are stated in the </a:t>
                </a:r>
                <a:r>
                  <a:rPr lang="it-IT" sz="1900" dirty="0">
                    <a:solidFill>
                      <a:srgbClr val="C00000"/>
                    </a:solidFill>
                    <a:latin typeface="Avenir"/>
                  </a:rPr>
                  <a:t>Fresnel-Arago laws</a:t>
                </a:r>
                <a:r>
                  <a:rPr lang="it-IT" sz="1900" dirty="0">
                    <a:latin typeface="Avenir"/>
                  </a:rPr>
                  <a:t>.</a:t>
                </a:r>
              </a:p>
              <a:p>
                <a:endParaRPr lang="it-IT" sz="1900" dirty="0">
                  <a:latin typeface="Avenir"/>
                </a:endParaRPr>
              </a:p>
              <a:p>
                <a:r>
                  <a:rPr lang="it-IT" sz="1900" dirty="0">
                    <a:latin typeface="Avenir"/>
                  </a:rPr>
                  <a:t>In order to ensure coherence, interference can be obtained by </a:t>
                </a:r>
                <a:r>
                  <a:rPr lang="it-IT" sz="1900" dirty="0">
                    <a:solidFill>
                      <a:srgbClr val="C00000"/>
                    </a:solidFill>
                    <a:latin typeface="Avenir"/>
                  </a:rPr>
                  <a:t>splitting</a:t>
                </a:r>
                <a:r>
                  <a:rPr lang="it-IT" sz="1900" dirty="0">
                    <a:latin typeface="Avenir"/>
                  </a:rPr>
                  <a:t> the emission incoming from the </a:t>
                </a:r>
                <a:r>
                  <a:rPr lang="it-IT" sz="1900" dirty="0">
                    <a:solidFill>
                      <a:srgbClr val="C00000"/>
                    </a:solidFill>
                    <a:latin typeface="Avenir"/>
                  </a:rPr>
                  <a:t>same source</a:t>
                </a:r>
                <a:r>
                  <a:rPr lang="it-IT" sz="1900" dirty="0">
                    <a:latin typeface="Avenir"/>
                  </a:rPr>
                  <a:t>. Interferometers are devices that measure interference between light rays and can follow two working principles:</a:t>
                </a:r>
              </a:p>
              <a:p>
                <a:pPr lvl="1"/>
                <a:r>
                  <a:rPr lang="it-IT" sz="1900" dirty="0">
                    <a:solidFill>
                      <a:srgbClr val="C00000"/>
                    </a:solidFill>
                    <a:latin typeface="Avenir"/>
                  </a:rPr>
                  <a:t>Amplitude</a:t>
                </a:r>
                <a:r>
                  <a:rPr lang="it-IT" sz="1900" dirty="0">
                    <a:latin typeface="Avenir"/>
                  </a:rPr>
                  <a:t> dividing: beam splitter, </a:t>
                </a:r>
                <a:r>
                  <a:rPr lang="it-IT" sz="1900" b="0" i="0" dirty="0">
                    <a:effectLst/>
                    <a:latin typeface="Avenir"/>
                  </a:rPr>
                  <a:t>Newton rings, Michelson</a:t>
                </a:r>
                <a:r>
                  <a:rPr lang="it-IT" sz="1900" dirty="0">
                    <a:latin typeface="Avenir"/>
                  </a:rPr>
                  <a:t> interferometer</a:t>
                </a:r>
              </a:p>
              <a:p>
                <a:pPr lvl="1"/>
                <a:r>
                  <a:rPr lang="it-IT" sz="1900" dirty="0">
                    <a:solidFill>
                      <a:srgbClr val="C00000"/>
                    </a:solidFill>
                    <a:latin typeface="Avenir"/>
                  </a:rPr>
                  <a:t>Wavefront</a:t>
                </a:r>
                <a:r>
                  <a:rPr lang="it-IT" sz="1900" dirty="0">
                    <a:latin typeface="Avenir"/>
                  </a:rPr>
                  <a:t> dividing: Young and Lloyd interferometer</a:t>
                </a:r>
              </a:p>
              <a:p>
                <a:pPr lvl="1"/>
                <a:endParaRPr lang="it-IT" sz="1900" dirty="0">
                  <a:latin typeface="Avenir"/>
                </a:endParaRPr>
              </a:p>
              <a:p>
                <a:pPr lvl="1"/>
                <a:endParaRPr lang="it-IT" sz="1900" dirty="0">
                  <a:latin typeface="Avenir"/>
                </a:endParaRPr>
              </a:p>
              <a:p>
                <a:pPr lvl="1"/>
                <a:endParaRPr lang="it-IT" sz="19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940DE3E-DD9E-62E3-A856-C3B5949F33C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929384"/>
                <a:ext cx="10515600" cy="4773802"/>
              </a:xfrm>
              <a:blipFill>
                <a:blip r:embed="rId2"/>
                <a:stretch>
                  <a:fillRect l="-464" t="-1277" r="-87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FF703E-2750-F241-7BBD-4FCE2C74EC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  <p:pic>
        <p:nvPicPr>
          <p:cNvPr id="6" name="Picture 5" descr="Logo&#10;&#10;Description automatically generated with medium confidence">
            <a:extLst>
              <a:ext uri="{FF2B5EF4-FFF2-40B4-BE49-F238E27FC236}">
                <a16:creationId xmlns:a16="http://schemas.microsoft.com/office/drawing/2014/main" id="{F19F90F5-1320-F9DE-D6CC-03732F66A9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077" y="5902990"/>
            <a:ext cx="762883" cy="767753"/>
          </a:xfrm>
          <a:prstGeom prst="rect">
            <a:avLst/>
          </a:prstGeom>
        </p:spPr>
      </p:pic>
      <p:pic>
        <p:nvPicPr>
          <p:cNvPr id="8" name="Picture 7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6309446F-EAA7-BB69-A88F-662E04EE91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0"/>
            <a:ext cx="838200" cy="832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5566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971E17-A957-FCC6-5171-D57998D678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it-IT" sz="5400" dirty="0"/>
              <a:t>Optical Interference</a:t>
            </a:r>
          </a:p>
        </p:txBody>
      </p:sp>
      <p:sp>
        <p:nvSpPr>
          <p:cNvPr id="15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4E6DD8-E73A-15AD-5E26-622A93B04B0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929384"/>
                <a:ext cx="10684764" cy="4928616"/>
              </a:xfrm>
            </p:spPr>
            <p:txBody>
              <a:bodyPr>
                <a:noAutofit/>
              </a:bodyPr>
              <a:lstStyle/>
              <a:p>
                <a:r>
                  <a:rPr lang="it-IT" sz="1800" dirty="0">
                    <a:latin typeface="Avenir"/>
                  </a:rPr>
                  <a:t>In </a:t>
                </a:r>
                <a:r>
                  <a:rPr lang="it-IT" sz="1800" dirty="0">
                    <a:solidFill>
                      <a:srgbClr val="C00000"/>
                    </a:solidFill>
                    <a:latin typeface="Avenir"/>
                  </a:rPr>
                  <a:t>optical imaging systems </a:t>
                </a:r>
                <a:r>
                  <a:rPr lang="it-IT" sz="1800" dirty="0">
                    <a:latin typeface="Avenir"/>
                  </a:rPr>
                  <a:t>the signal goes through a FT in the </a:t>
                </a:r>
                <a:r>
                  <a:rPr lang="it-IT" sz="1800" dirty="0">
                    <a:solidFill>
                      <a:srgbClr val="C00000"/>
                    </a:solidFill>
                    <a:latin typeface="Avenir"/>
                  </a:rPr>
                  <a:t>focal plane </a:t>
                </a:r>
                <a:r>
                  <a:rPr lang="it-IT" sz="1800" dirty="0">
                    <a:latin typeface="Avenir"/>
                  </a:rPr>
                  <a:t>of the lens, where it forms a Fraunhofer </a:t>
                </a:r>
                <a:r>
                  <a:rPr lang="it-IT" sz="1800" dirty="0">
                    <a:solidFill>
                      <a:srgbClr val="C00000"/>
                    </a:solidFill>
                    <a:latin typeface="Avenir"/>
                  </a:rPr>
                  <a:t>diffraction pattern</a:t>
                </a:r>
                <a:r>
                  <a:rPr lang="it-IT" sz="1800" dirty="0">
                    <a:latin typeface="Avenir"/>
                  </a:rPr>
                  <a:t>, and then through an IFT in the </a:t>
                </a:r>
                <a:r>
                  <a:rPr lang="it-IT" sz="1800" dirty="0">
                    <a:solidFill>
                      <a:srgbClr val="C00000"/>
                    </a:solidFill>
                    <a:latin typeface="Avenir"/>
                  </a:rPr>
                  <a:t>pupil image plane</a:t>
                </a:r>
                <a:r>
                  <a:rPr lang="it-IT" sz="1800" dirty="0">
                    <a:latin typeface="Avenir"/>
                  </a:rPr>
                  <a:t>, where the secondary wavefronts </a:t>
                </a:r>
                <a:r>
                  <a:rPr lang="it-IT" sz="1800" dirty="0">
                    <a:solidFill>
                      <a:srgbClr val="C00000"/>
                    </a:solidFill>
                    <a:latin typeface="Avenir"/>
                  </a:rPr>
                  <a:t>interfere</a:t>
                </a:r>
                <a:r>
                  <a:rPr lang="it-IT" sz="1800" dirty="0">
                    <a:latin typeface="Avenir"/>
                  </a:rPr>
                  <a:t> with each other and the camera is placed.</a:t>
                </a:r>
              </a:p>
              <a:p>
                <a:pPr marL="0" indent="0">
                  <a:buNone/>
                </a:pPr>
                <a:r>
                  <a:rPr lang="it-IT" sz="1800" dirty="0">
                    <a:latin typeface="Avenir"/>
                  </a:rPr>
                  <a:t>    These integration processes that enable </a:t>
                </a:r>
                <a:r>
                  <a:rPr lang="it-IT" sz="1800" dirty="0">
                    <a:solidFill>
                      <a:srgbClr val="C00000"/>
                    </a:solidFill>
                    <a:latin typeface="Avenir"/>
                  </a:rPr>
                  <a:t>image reconstruction </a:t>
                </a:r>
                <a:r>
                  <a:rPr lang="it-IT" sz="1800" dirty="0">
                    <a:latin typeface="Avenir"/>
                  </a:rPr>
                  <a:t>are </a:t>
                </a:r>
              </a:p>
              <a:p>
                <a:pPr marL="0" indent="0">
                  <a:buNone/>
                </a:pPr>
                <a:r>
                  <a:rPr lang="it-IT" sz="1800" dirty="0">
                    <a:latin typeface="Avenir"/>
                  </a:rPr>
                  <a:t>    </a:t>
                </a:r>
                <a:r>
                  <a:rPr lang="it-IT" sz="1800" dirty="0">
                    <a:solidFill>
                      <a:srgbClr val="C00000"/>
                    </a:solidFill>
                    <a:latin typeface="Avenir"/>
                  </a:rPr>
                  <a:t>automatic</a:t>
                </a:r>
                <a:r>
                  <a:rPr lang="it-IT" sz="1800" dirty="0">
                    <a:latin typeface="Avenir"/>
                  </a:rPr>
                  <a:t> in optical devices. </a:t>
                </a:r>
              </a:p>
              <a:p>
                <a:r>
                  <a:rPr lang="it-IT" sz="1800" dirty="0">
                    <a:latin typeface="Avenir"/>
                  </a:rPr>
                  <a:t>The resulting image is a </a:t>
                </a:r>
                <a:r>
                  <a:rPr lang="it-IT" sz="1800" dirty="0">
                    <a:solidFill>
                      <a:srgbClr val="C00000"/>
                    </a:solidFill>
                    <a:latin typeface="Avenir"/>
                  </a:rPr>
                  <a:t>pattern of alternated bright and dark fringes</a:t>
                </a:r>
                <a:r>
                  <a:rPr lang="it-IT" sz="1800" dirty="0">
                    <a:latin typeface="Avenir"/>
                  </a:rPr>
                  <a:t>,</a:t>
                </a:r>
              </a:p>
              <a:p>
                <a:pPr marL="0" indent="0">
                  <a:buNone/>
                </a:pPr>
                <a:r>
                  <a:rPr lang="it-IT" sz="1800" dirty="0">
                    <a:latin typeface="Avenir"/>
                  </a:rPr>
                  <a:t>     than can be either </a:t>
                </a:r>
                <a:r>
                  <a:rPr lang="it-IT" sz="1800" dirty="0">
                    <a:solidFill>
                      <a:srgbClr val="C00000"/>
                    </a:solidFill>
                    <a:latin typeface="Avenir"/>
                  </a:rPr>
                  <a:t>real</a:t>
                </a:r>
                <a:r>
                  <a:rPr lang="it-IT" sz="1800" dirty="0">
                    <a:latin typeface="Avenir"/>
                  </a:rPr>
                  <a:t> or </a:t>
                </a:r>
                <a:r>
                  <a:rPr lang="it-IT" sz="1800" dirty="0">
                    <a:solidFill>
                      <a:srgbClr val="C00000"/>
                    </a:solidFill>
                    <a:latin typeface="Avenir"/>
                  </a:rPr>
                  <a:t>virtual</a:t>
                </a:r>
                <a:r>
                  <a:rPr lang="it-IT" sz="1800" dirty="0">
                    <a:latin typeface="Avenir"/>
                  </a:rPr>
                  <a:t>, </a:t>
                </a:r>
                <a:r>
                  <a:rPr lang="it-IT" sz="1800" dirty="0">
                    <a:solidFill>
                      <a:srgbClr val="C00000"/>
                    </a:solidFill>
                    <a:latin typeface="Avenir"/>
                  </a:rPr>
                  <a:t>localised</a:t>
                </a:r>
                <a:r>
                  <a:rPr lang="it-IT" sz="1800" dirty="0">
                    <a:latin typeface="Avenir"/>
                  </a:rPr>
                  <a:t> or </a:t>
                </a:r>
                <a:r>
                  <a:rPr lang="it-IT" sz="1800" dirty="0">
                    <a:solidFill>
                      <a:srgbClr val="C00000"/>
                    </a:solidFill>
                    <a:latin typeface="Avenir"/>
                  </a:rPr>
                  <a:t>unlocalised</a:t>
                </a:r>
                <a:r>
                  <a:rPr lang="it-IT" sz="1800" dirty="0">
                    <a:latin typeface="Avenir"/>
                  </a:rPr>
                  <a:t>.</a:t>
                </a:r>
              </a:p>
              <a:p>
                <a:r>
                  <a:rPr lang="it-IT" sz="1800" dirty="0">
                    <a:latin typeface="Avenir"/>
                  </a:rPr>
                  <a:t>The Point Spread Function (</a:t>
                </a:r>
                <a:r>
                  <a:rPr lang="it-IT" sz="1800" dirty="0">
                    <a:solidFill>
                      <a:srgbClr val="C00000"/>
                    </a:solidFill>
                    <a:latin typeface="Avenir"/>
                  </a:rPr>
                  <a:t>PSF</a:t>
                </a:r>
                <a:r>
                  <a:rPr lang="it-IT" sz="1800" dirty="0">
                    <a:latin typeface="Avenir"/>
                  </a:rPr>
                  <a:t>), which is the response of an optical</a:t>
                </a:r>
              </a:p>
              <a:p>
                <a:pPr marL="0" indent="0">
                  <a:buNone/>
                </a:pPr>
                <a:r>
                  <a:rPr lang="it-IT" sz="1800" dirty="0">
                    <a:latin typeface="Avenir"/>
                  </a:rPr>
                  <a:t>     telescope, corresponds to the </a:t>
                </a:r>
                <a:r>
                  <a:rPr lang="it-IT" sz="1800" dirty="0">
                    <a:solidFill>
                      <a:srgbClr val="C00000"/>
                    </a:solidFill>
                    <a:latin typeface="Avenir"/>
                  </a:rPr>
                  <a:t>Airy disk </a:t>
                </a:r>
                <a:r>
                  <a:rPr lang="it-IT" sz="1800" dirty="0">
                    <a:latin typeface="Avenir"/>
                  </a:rPr>
                  <a:t>for an unperturbed imaging system.</a:t>
                </a:r>
              </a:p>
              <a:p>
                <a:pPr marL="0" indent="0">
                  <a:buNone/>
                </a:pPr>
                <a:r>
                  <a:rPr lang="it-IT" sz="1800" b="0" dirty="0">
                    <a:effectLst/>
                    <a:latin typeface="Avenir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800" b="0" i="1" dirty="0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800" b="0" i="1" dirty="0" smtClean="0">
                            <a:effectLst/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it-IT" sz="1800" b="0" i="1" dirty="0" smtClean="0">
                            <a:effectLst/>
                            <a:latin typeface="Cambria Math" panose="02040503050406030204" pitchFamily="18" charset="0"/>
                          </a:rPr>
                          <m:t>𝑜𝑏𝑠</m:t>
                        </m:r>
                      </m:sub>
                    </m:sSub>
                    <m:d>
                      <m:dPr>
                        <m:ctrlPr>
                          <a:rPr lang="it-IT" sz="1800" b="0" i="1" dirty="0" smtClean="0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1800" b="0" i="1" dirty="0" smtClean="0">
                            <a:effectLst/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it-IT" sz="1800" b="0" i="1" dirty="0" smtClean="0">
                            <a:effectLst/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it-IT" sz="1800" b="0" i="1" dirty="0" smtClean="0">
                            <a:effectLst/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it-IT" sz="1800" b="0" i="1" dirty="0" smtClean="0">
                        <a:effectLst/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grow m:val="on"/>
                        <m:subHide m:val="on"/>
                        <m:supHide m:val="on"/>
                        <m:ctrlPr>
                          <a:rPr lang="en-US" sz="1800" b="0" i="1" dirty="0">
                            <a:effectLst/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it-IT" sz="1800" b="0" i="1" dirty="0" smtClean="0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800" b="0" i="1" dirty="0" smtClean="0">
                                <a:effectLst/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it-IT" sz="1800" b="0" i="1" dirty="0" smtClean="0">
                                <a:effectLst/>
                                <a:latin typeface="Cambria Math" panose="02040503050406030204" pitchFamily="18" charset="0"/>
                              </a:rPr>
                              <m:t>𝑡𝑟𝑢𝑒</m:t>
                            </m:r>
                          </m:sub>
                        </m:sSub>
                        <m:d>
                          <m:dPr>
                            <m:ctrlPr>
                              <a:rPr lang="it-IT" sz="1800" b="0" i="1" dirty="0" smtClean="0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it-IT" sz="1800" b="0" i="1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it-IT" sz="1800" b="0" i="1" dirty="0" smtClean="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  <m:sup>
                                <m:r>
                                  <a:rPr lang="it-IT" sz="1800" b="0" i="1" dirty="0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it-IT" sz="1800" b="0" i="1" dirty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it-IT" sz="18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it-IT" sz="1800" b="0" i="1" dirty="0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p>
                                <m:r>
                                  <a:rPr lang="it-IT" sz="1800" b="0" i="1" dirty="0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  <m:r>
                          <a:rPr lang="it-IT" sz="1800" i="1" dirty="0">
                            <a:latin typeface="Cambria Math" panose="02040503050406030204" pitchFamily="18" charset="0"/>
                          </a:rPr>
                          <m:t>𝑃𝑆𝐹</m:t>
                        </m:r>
                        <m:r>
                          <a:rPr lang="it-IT" sz="1800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it-IT" sz="1800" b="0" i="1" dirty="0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it-IT" sz="1800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it-IT" sz="1800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sz="1800" b="0" i="1" dirty="0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p>
                            <m:r>
                              <a:rPr lang="it-IT" sz="1800" b="0" i="1" dirty="0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it-IT" sz="1800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it-IT" sz="1800" b="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it-IT" sz="1800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it-IT" sz="1800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sz="1800" b="0" i="1" dirty="0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it-IT" sz="1800" b="0" i="1" dirty="0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it-IT" sz="1800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sz="1800" b="0" i="1" dirty="0">
                            <a:effectLst/>
                            <a:latin typeface="Cambria Math" panose="02040503050406030204" pitchFamily="18" charset="0"/>
                          </a:rPr>
                          <m:t>ⅆ</m:t>
                        </m:r>
                        <m:r>
                          <a:rPr lang="it-IT" sz="1800" b="0" i="1" dirty="0" smtClean="0">
                            <a:effectLst/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it-IT" sz="1800" b="0" i="1" dirty="0" smtClean="0">
                            <a:effectLst/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</m:nary>
                    <m:r>
                      <a:rPr lang="it-IT" sz="1800" b="0" i="1" dirty="0" smtClean="0">
                        <a:effectLst/>
                        <a:latin typeface="Cambria Math" panose="02040503050406030204" pitchFamily="18" charset="0"/>
                      </a:rPr>
                      <m:t>𝑑𝑚</m:t>
                    </m:r>
                    <m:r>
                      <a:rPr lang="it-IT" sz="1800" b="0" i="1" dirty="0" smtClean="0">
                        <a:effectLst/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endParaRPr lang="it-IT" sz="1800" dirty="0">
                  <a:latin typeface="Avenir"/>
                </a:endParaRPr>
              </a:p>
              <a:p>
                <a:r>
                  <a:rPr lang="it-IT" sz="1800" dirty="0">
                    <a:latin typeface="Avenir"/>
                  </a:rPr>
                  <a:t>In the </a:t>
                </a:r>
                <a:r>
                  <a:rPr lang="it-IT" sz="1800" dirty="0">
                    <a:solidFill>
                      <a:srgbClr val="C00000"/>
                    </a:solidFill>
                    <a:latin typeface="Avenir"/>
                  </a:rPr>
                  <a:t>spatial frequency domain</a:t>
                </a:r>
                <a:r>
                  <a:rPr lang="it-IT" sz="1800" dirty="0">
                    <a:latin typeface="Avenir"/>
                  </a:rPr>
                  <a:t>, the observed brightness depends on the </a:t>
                </a:r>
              </a:p>
              <a:p>
                <a:pPr marL="0" indent="0">
                  <a:buNone/>
                </a:pPr>
                <a:r>
                  <a:rPr lang="it-IT" sz="1800" dirty="0">
                    <a:latin typeface="Avenir"/>
                  </a:rPr>
                  <a:t>     </a:t>
                </a:r>
                <a:r>
                  <a:rPr lang="it-IT" sz="1800" dirty="0">
                    <a:solidFill>
                      <a:srgbClr val="C00000"/>
                    </a:solidFill>
                    <a:latin typeface="Avenir"/>
                  </a:rPr>
                  <a:t>Optical Transfer Function:	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it-IT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it-IT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𝑜𝑏𝑠</m:t>
                        </m:r>
                      </m:sub>
                    </m:sSub>
                    <m:d>
                      <m:dPr>
                        <m:ctrlPr>
                          <a:rPr lang="it-IT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it-IT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it-IT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it-IT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it-IT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𝑡𝑟𝑢𝑒</m:t>
                        </m:r>
                      </m:sub>
                    </m:sSub>
                    <m:d>
                      <m:dPr>
                        <m:ctrlPr>
                          <a:rPr lang="it-IT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it-IT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it-IT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it-IT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it-IT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it-IT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it-IT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𝑢</m:t>
                    </m:r>
                    <m:r>
                      <a:rPr lang="it-IT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it-IT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𝑣</m:t>
                    </m:r>
                    <m:r>
                      <a:rPr lang="it-IT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it-IT" sz="1800" dirty="0">
                  <a:solidFill>
                    <a:schemeClr val="tx1"/>
                  </a:solidFill>
                  <a:latin typeface="Avenir"/>
                </a:endParaRPr>
              </a:p>
              <a:p>
                <a:pPr marL="0" indent="0">
                  <a:buNone/>
                </a:pPr>
                <a:r>
                  <a:rPr lang="it-IT" sz="1800" dirty="0">
                    <a:solidFill>
                      <a:srgbClr val="C00000"/>
                    </a:solidFill>
                    <a:latin typeface="Avenir"/>
                  </a:rPr>
                  <a:t>	 </a:t>
                </a:r>
                <a14:m>
                  <m:oMath xmlns:m="http://schemas.openxmlformats.org/officeDocument/2006/math">
                    <m:r>
                      <a:rPr lang="it-IT" sz="1800" b="0" i="1" dirty="0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it-IT" sz="18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1800" i="1" dirty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it-IT" sz="1800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it-IT" sz="1800" i="1" dirty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it-IT" sz="1800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sz="1800" i="1" dirty="0">
                        <a:latin typeface="Cambria Math" panose="02040503050406030204" pitchFamily="18" charset="0"/>
                      </a:rPr>
                      <m:t>𝐹𝑇</m:t>
                    </m:r>
                    <m:d>
                      <m:dPr>
                        <m:ctrlPr>
                          <a:rPr lang="it-IT" sz="18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1800" i="1" dirty="0">
                            <a:latin typeface="Cambria Math" panose="02040503050406030204" pitchFamily="18" charset="0"/>
                          </a:rPr>
                          <m:t>𝑃𝑆𝐹</m:t>
                        </m:r>
                      </m:e>
                    </m:d>
                    <m:r>
                      <a:rPr lang="it-IT" sz="1800" b="0" i="1" dirty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grow m:val="on"/>
                        <m:subHide m:val="on"/>
                        <m:supHide m:val="on"/>
                        <m:ctrlPr>
                          <a:rPr lang="en-US" sz="1800" i="1" dirty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p>
                          <m:sSupPr>
                            <m:ctrlPr>
                              <a:rPr lang="it-IT" sz="1800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sz="1800" b="0" i="1" dirty="0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p>
                            <m:r>
                              <a:rPr lang="it-IT" sz="1800" b="0" i="1" dirty="0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d>
                          <m:dPr>
                            <m:ctrlPr>
                              <a:rPr lang="it-IT" sz="1800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sz="1800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it-IT" sz="1800" b="0" i="1" dirty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it-IT" sz="1800" b="0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it-IT" sz="1800" b="0" i="1" dirty="0" smtClean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it-IT" sz="1800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sz="1800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it-IT" sz="1800" b="0" i="1" dirty="0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it-IT" sz="1800" b="0" i="1" dirty="0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it-IT" sz="1800" b="0" i="1" dirty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it-IT" sz="1800" b="0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it-IT" sz="1800" b="0" i="1" dirty="0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it-IT" sz="1800" b="0" i="1" dirty="0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  <m:r>
                          <a:rPr lang="it-IT" sz="1800" b="0" i="1" dirty="0" smtClean="0">
                            <a:latin typeface="Cambria Math" panose="02040503050406030204" pitchFamily="18" charset="0"/>
                          </a:rPr>
                          <m:t>𝑑𝑥𝑑𝑦</m:t>
                        </m:r>
                        <m:r>
                          <a:rPr lang="it-IT" sz="1800" i="1" dirty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nary>
                  </m:oMath>
                </a14:m>
                <a:endParaRPr lang="it-IT" sz="1800" dirty="0">
                  <a:latin typeface="Avenir"/>
                </a:endParaRPr>
              </a:p>
              <a:p>
                <a:pPr marL="0" indent="0">
                  <a:buNone/>
                </a:pPr>
                <a:endParaRPr lang="it-IT" sz="1800" dirty="0">
                  <a:latin typeface="Avenir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4E6DD8-E73A-15AD-5E26-622A93B04B0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929384"/>
                <a:ext cx="10684764" cy="4928616"/>
              </a:xfrm>
              <a:blipFill>
                <a:blip r:embed="rId2"/>
                <a:stretch>
                  <a:fillRect l="-400" t="-1238" b="-1064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460C87-E916-21EB-A01C-44DE2093E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pic>
        <p:nvPicPr>
          <p:cNvPr id="6" name="Picture 5" descr="Logo&#10;&#10;Description automatically generated with medium confidence">
            <a:extLst>
              <a:ext uri="{FF2B5EF4-FFF2-40B4-BE49-F238E27FC236}">
                <a16:creationId xmlns:a16="http://schemas.microsoft.com/office/drawing/2014/main" id="{7ECD0A0E-E88E-17E5-949C-2370A39811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743" y="5933765"/>
            <a:ext cx="762883" cy="767753"/>
          </a:xfrm>
          <a:prstGeom prst="rect">
            <a:avLst/>
          </a:prstGeom>
        </p:spPr>
      </p:pic>
      <p:pic>
        <p:nvPicPr>
          <p:cNvPr id="8" name="Picture 7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04DD1C74-1C5A-A4E8-0E31-22270CC12F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0"/>
            <a:ext cx="838200" cy="8326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1DA3C78-BE0F-7C0B-7F1D-D20DBB0946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57403" y="2720975"/>
            <a:ext cx="3923018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9181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F0206F-64CB-38F2-6867-5A6233A5CC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402" y="232462"/>
            <a:ext cx="10515600" cy="1325563"/>
          </a:xfrm>
        </p:spPr>
        <p:txBody>
          <a:bodyPr>
            <a:normAutofit/>
          </a:bodyPr>
          <a:lstStyle/>
          <a:p>
            <a:r>
              <a:rPr lang="it-IT" sz="5400" dirty="0"/>
              <a:t>Radio Interferometry</a:t>
            </a:r>
          </a:p>
        </p:txBody>
      </p:sp>
      <p:sp>
        <p:nvSpPr>
          <p:cNvPr id="15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3C7DBD3-31B2-7A71-FF46-50A4E486ACA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00844" y="2055813"/>
                <a:ext cx="10515600" cy="4928616"/>
              </a:xfrm>
            </p:spPr>
            <p:txBody>
              <a:bodyPr>
                <a:normAutofit/>
              </a:bodyPr>
              <a:lstStyle/>
              <a:p>
                <a:r>
                  <a:rPr lang="en-US" sz="1800" b="0" i="0" dirty="0">
                    <a:effectLst/>
                    <a:latin typeface="Avenir"/>
                  </a:rPr>
                  <a:t>A radio interferometer is an instrument that samples the </a:t>
                </a:r>
                <a:r>
                  <a:rPr lang="en-US" sz="1800" b="0" i="0" dirty="0">
                    <a:solidFill>
                      <a:srgbClr val="C00000"/>
                    </a:solidFill>
                    <a:effectLst/>
                    <a:latin typeface="Avenir"/>
                  </a:rPr>
                  <a:t>visibility function </a:t>
                </a:r>
                <a:r>
                  <a:rPr lang="en-US" sz="1800" b="0" i="0" dirty="0">
                    <a:effectLst/>
                    <a:latin typeface="Avenir"/>
                  </a:rPr>
                  <a:t>V(</a:t>
                </a:r>
                <a:r>
                  <a:rPr lang="en-US" sz="1800" b="0" i="0" dirty="0" err="1">
                    <a:effectLst/>
                    <a:latin typeface="Avenir"/>
                  </a:rPr>
                  <a:t>u,v</a:t>
                </a:r>
                <a:r>
                  <a:rPr lang="en-US" sz="1800" b="0" i="0" dirty="0">
                    <a:effectLst/>
                    <a:latin typeface="Avenir"/>
                  </a:rPr>
                  <a:t>), which is the Fourier Transform of the sky brightness distribution I(</a:t>
                </a:r>
                <a:r>
                  <a:rPr lang="en-US" sz="1800" dirty="0" err="1">
                    <a:latin typeface="Avenir"/>
                  </a:rPr>
                  <a:t>l,m</a:t>
                </a:r>
                <a:r>
                  <a:rPr lang="en-US" sz="1800" b="0" i="0" dirty="0">
                    <a:effectLst/>
                    <a:latin typeface="Avenir"/>
                  </a:rPr>
                  <a:t>) (</a:t>
                </a:r>
                <a:r>
                  <a:rPr lang="en-US" sz="1800" b="0" i="0" dirty="0">
                    <a:solidFill>
                      <a:srgbClr val="C00000"/>
                    </a:solidFill>
                    <a:effectLst/>
                    <a:latin typeface="Avenir"/>
                  </a:rPr>
                  <a:t>Van </a:t>
                </a:r>
                <a:r>
                  <a:rPr lang="en-US" sz="1800" b="0" i="0" dirty="0" err="1">
                    <a:solidFill>
                      <a:srgbClr val="C00000"/>
                    </a:solidFill>
                    <a:effectLst/>
                    <a:latin typeface="Avenir"/>
                  </a:rPr>
                  <a:t>Cittert</a:t>
                </a:r>
                <a:r>
                  <a:rPr lang="en-US" sz="1800" b="0" i="0" dirty="0">
                    <a:solidFill>
                      <a:srgbClr val="C00000"/>
                    </a:solidFill>
                    <a:effectLst/>
                    <a:latin typeface="Avenir"/>
                  </a:rPr>
                  <a:t>-Zernike </a:t>
                </a:r>
                <a:r>
                  <a:rPr lang="en-US" sz="1800" b="0" i="0" dirty="0">
                    <a:effectLst/>
                    <a:latin typeface="Avenir"/>
                  </a:rPr>
                  <a:t>theorem).</a:t>
                </a:r>
                <a:r>
                  <a:rPr lang="en-US" sz="1800" b="0" i="0" dirty="0">
                    <a:solidFill>
                      <a:srgbClr val="C00000"/>
                    </a:solidFill>
                    <a:effectLst/>
                    <a:latin typeface="Avenir"/>
                  </a:rPr>
                  <a:t> </a:t>
                </a:r>
                <a:r>
                  <a:rPr lang="en-US" sz="1800" b="0" i="0" dirty="0">
                    <a:effectLst/>
                    <a:latin typeface="Avenir"/>
                  </a:rPr>
                  <a:t>It is obtained as the interferometer </a:t>
                </a:r>
                <a:r>
                  <a:rPr lang="en-US" sz="1800" b="0" i="0" dirty="0">
                    <a:solidFill>
                      <a:srgbClr val="C00000"/>
                    </a:solidFill>
                    <a:effectLst/>
                    <a:latin typeface="Avenir"/>
                  </a:rPr>
                  <a:t>correlator output</a:t>
                </a:r>
                <a:r>
                  <a:rPr lang="en-US" sz="1800" b="0" i="0" dirty="0">
                    <a:effectLst/>
                    <a:latin typeface="Avenir"/>
                  </a:rPr>
                  <a:t>, indicating </a:t>
                </a:r>
                <a:r>
                  <a:rPr lang="en-US" sz="1800" b="0" i="0" dirty="0">
                    <a:solidFill>
                      <a:srgbClr val="C00000"/>
                    </a:solidFill>
                    <a:effectLst/>
                    <a:latin typeface="Avenir"/>
                  </a:rPr>
                  <a:t>coherence</a:t>
                </a:r>
                <a:r>
                  <a:rPr lang="en-US" sz="1800" b="0" i="0" dirty="0">
                    <a:effectLst/>
                    <a:latin typeface="Avenir"/>
                  </a:rPr>
                  <a:t> between light rays.</a:t>
                </a:r>
              </a:p>
              <a:p>
                <a:pPr marL="0" indent="0" algn="ctr">
                  <a:buNone/>
                </a:pPr>
                <a:r>
                  <a:rPr lang="en-US" sz="1800" b="0" i="1" dirty="0">
                    <a:effectLst/>
                    <a:latin typeface="Avenir"/>
                  </a:rPr>
                  <a:t>V(u,v) </a:t>
                </a:r>
                <a14:m>
                  <m:oMath xmlns:m="http://schemas.openxmlformats.org/officeDocument/2006/math">
                    <m:r>
                      <a:rPr lang="en-US" sz="1800" b="0" i="1" dirty="0">
                        <a:effectLst/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grow m:val="on"/>
                        <m:subHide m:val="on"/>
                        <m:supHide m:val="on"/>
                        <m:ctrlPr>
                          <a:rPr lang="en-US" sz="1800" b="0" i="1" dirty="0">
                            <a:effectLst/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1800" b="0" i="1" dirty="0">
                            <a:effectLst/>
                            <a:latin typeface="Cambria Math" panose="02040503050406030204" pitchFamily="18" charset="0"/>
                          </a:rPr>
                          <m:t>𝐼</m:t>
                        </m:r>
                        <m:sSup>
                          <m:sSupPr>
                            <m:ctrlPr>
                              <a:rPr lang="en-US" sz="1800" b="0" i="1" dirty="0">
                                <a:solidFill>
                                  <a:srgbClr val="836967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1800" b="0" i="1" dirty="0">
                                    <a:solidFill>
                                      <a:srgbClr val="836967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it-IT" sz="1800" b="0" i="1" dirty="0" smtClean="0">
                                    <a:solidFill>
                                      <a:srgbClr val="836967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  <m:r>
                                  <a:rPr lang="it-IT" sz="1800" b="0" i="1" dirty="0" smtClean="0">
                                    <a:solidFill>
                                      <a:srgbClr val="836967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it-IT" sz="1800" b="0" i="1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</m:d>
                            <m:r>
                              <a:rPr lang="it-IT" sz="1800" b="0" i="1" dirty="0" smtClean="0">
                                <a:effectLst/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it-IT" sz="1800" b="0" i="1" dirty="0" smtClean="0">
                                <a:effectLst/>
                                <a:latin typeface="Cambria Math" panose="02040503050406030204" pitchFamily="18" charset="0"/>
                              </a:rPr>
                              <m:t>−2</m:t>
                            </m:r>
                            <m:r>
                              <a:rPr lang="el-GR" sz="1800" b="0" i="1" dirty="0" smtClean="0">
                                <a:effectLst/>
                                <a:latin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it-IT" sz="1800" b="0" i="1" dirty="0" smtClean="0">
                                <a:effectLst/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it-IT" sz="1800" b="0" i="1" dirty="0" smtClean="0">
                                <a:effectLst/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it-IT" sz="1800" b="0" i="1" dirty="0" smtClean="0">
                                <a:effectLst/>
                                <a:latin typeface="Cambria Math" panose="02040503050406030204" pitchFamily="18" charset="0"/>
                              </a:rPr>
                              <m:t>𝑢𝑙</m:t>
                            </m:r>
                            <m:r>
                              <a:rPr lang="it-IT" sz="1800" b="0" i="1" dirty="0" smtClean="0">
                                <a:effectLst/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it-IT" sz="1800" b="0" i="1" dirty="0" smtClean="0">
                                <a:effectLst/>
                                <a:latin typeface="Cambria Math" panose="02040503050406030204" pitchFamily="18" charset="0"/>
                              </a:rPr>
                              <m:t>𝑣𝑚</m:t>
                            </m:r>
                            <m:r>
                              <a:rPr lang="it-IT" sz="1800" b="0" i="1" dirty="0" smtClean="0">
                                <a:effectLst/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lang="it-IT" sz="1800" b="0" i="1" dirty="0" smtClean="0">
                            <a:effectLst/>
                            <a:latin typeface="Cambria Math" panose="02040503050406030204" pitchFamily="18" charset="0"/>
                          </a:rPr>
                          <m:t>𝑑𝑙</m:t>
                        </m:r>
                      </m:e>
                    </m:nary>
                    <m:r>
                      <a:rPr lang="it-IT" sz="1800" b="0" i="1" dirty="0" smtClean="0">
                        <a:effectLst/>
                        <a:latin typeface="Cambria Math" panose="02040503050406030204" pitchFamily="18" charset="0"/>
                      </a:rPr>
                      <m:t>𝑑𝑚</m:t>
                    </m:r>
                  </m:oMath>
                </a14:m>
                <a:endParaRPr lang="en-US" sz="1800" b="0" i="1" dirty="0">
                  <a:effectLst/>
                  <a:latin typeface="Avenir"/>
                </a:endParaRPr>
              </a:p>
              <a:p>
                <a:pPr marL="0" indent="0" algn="ctr">
                  <a:buNone/>
                </a:pPr>
                <a:endParaRPr lang="en-US" sz="1800" b="0" i="1" dirty="0">
                  <a:effectLst/>
                  <a:latin typeface="Avenir"/>
                </a:endParaRPr>
              </a:p>
              <a:p>
                <a:r>
                  <a:rPr lang="en-US" sz="1800" dirty="0">
                    <a:latin typeface="Avenir"/>
                  </a:rPr>
                  <a:t>In case of a </a:t>
                </a:r>
                <a:r>
                  <a:rPr lang="en-US" sz="1800" dirty="0">
                    <a:solidFill>
                      <a:srgbClr val="C00000"/>
                    </a:solidFill>
                    <a:latin typeface="Avenir"/>
                  </a:rPr>
                  <a:t>single dish</a:t>
                </a:r>
                <a:r>
                  <a:rPr lang="en-US" sz="1800" dirty="0">
                    <a:latin typeface="Avenir"/>
                  </a:rPr>
                  <a:t> antenna, the interferometer measures </a:t>
                </a:r>
                <a:r>
                  <a:rPr lang="en-US" sz="1800" dirty="0">
                    <a:solidFill>
                      <a:srgbClr val="C00000"/>
                    </a:solidFill>
                    <a:latin typeface="Avenir"/>
                  </a:rPr>
                  <a:t>temporal coherence </a:t>
                </a:r>
                <a:r>
                  <a:rPr lang="en-US" sz="1800" dirty="0">
                    <a:latin typeface="Avenir"/>
                  </a:rPr>
                  <a:t>in the electric fields of the incoming EM radio waves, while in case of </a:t>
                </a:r>
                <a:r>
                  <a:rPr lang="en-US" sz="1800" dirty="0">
                    <a:solidFill>
                      <a:srgbClr val="C00000"/>
                    </a:solidFill>
                    <a:latin typeface="Avenir"/>
                  </a:rPr>
                  <a:t>arrays</a:t>
                </a:r>
                <a:r>
                  <a:rPr lang="en-US" sz="1800" dirty="0">
                    <a:latin typeface="Avenir"/>
                  </a:rPr>
                  <a:t> of antennas </a:t>
                </a:r>
                <a:r>
                  <a:rPr lang="en-US" sz="1800" dirty="0">
                    <a:solidFill>
                      <a:srgbClr val="C00000"/>
                    </a:solidFill>
                    <a:latin typeface="Avenir"/>
                  </a:rPr>
                  <a:t>spatial coherence </a:t>
                </a:r>
                <a:r>
                  <a:rPr lang="en-US" sz="1800" dirty="0">
                    <a:latin typeface="Avenir"/>
                  </a:rPr>
                  <a:t>is investigated.</a:t>
                </a:r>
              </a:p>
              <a:p>
                <a:endParaRPr lang="en-US" sz="1800" dirty="0">
                  <a:latin typeface="Avenir"/>
                </a:endParaRPr>
              </a:p>
              <a:p>
                <a:r>
                  <a:rPr lang="en-US" sz="1800" b="0" i="0" dirty="0">
                    <a:effectLst/>
                    <a:latin typeface="Avenir"/>
                  </a:rPr>
                  <a:t>Visibility is measured as a function of position in the </a:t>
                </a:r>
                <a:r>
                  <a:rPr lang="en-US" sz="1800" b="0" i="0" dirty="0">
                    <a:solidFill>
                      <a:srgbClr val="C00000"/>
                    </a:solidFill>
                    <a:effectLst/>
                    <a:latin typeface="Avenir"/>
                  </a:rPr>
                  <a:t>u-v plane </a:t>
                </a:r>
                <a:r>
                  <a:rPr lang="en-US" sz="1800" b="0" i="0" dirty="0">
                    <a:effectLst/>
                    <a:latin typeface="Avenir"/>
                  </a:rPr>
                  <a:t>(spatial frequencies domain), where coordinates u and v describe the </a:t>
                </a:r>
                <a:r>
                  <a:rPr lang="en-US" sz="1800" b="0" i="0" dirty="0">
                    <a:solidFill>
                      <a:srgbClr val="C00000"/>
                    </a:solidFill>
                    <a:effectLst/>
                    <a:latin typeface="Avenir"/>
                  </a:rPr>
                  <a:t>vectorial separation </a:t>
                </a:r>
                <a:r>
                  <a:rPr lang="en-US" sz="1800" b="0" i="0" dirty="0">
                    <a:effectLst/>
                    <a:latin typeface="Avenir"/>
                  </a:rPr>
                  <a:t>between each pair of interferometer elements measured in wavelengths, as seen from the source.</a:t>
                </a:r>
              </a:p>
              <a:p>
                <a:endParaRPr lang="en-US" sz="1800" b="0" i="0" dirty="0">
                  <a:effectLst/>
                  <a:latin typeface="Avenir"/>
                </a:endParaRPr>
              </a:p>
              <a:p>
                <a:r>
                  <a:rPr lang="en-US" sz="1800" dirty="0">
                    <a:latin typeface="Avenir"/>
                  </a:rPr>
                  <a:t>Since </a:t>
                </a:r>
                <a:r>
                  <a:rPr lang="en-US" sz="1800" dirty="0">
                    <a:solidFill>
                      <a:srgbClr val="C00000"/>
                    </a:solidFill>
                    <a:latin typeface="Avenir"/>
                  </a:rPr>
                  <a:t>each physical baseline samples only one frequency value</a:t>
                </a:r>
                <a:r>
                  <a:rPr lang="en-US" sz="1800" dirty="0">
                    <a:latin typeface="Avenir"/>
                  </a:rPr>
                  <a:t>, several baseline configurations between antennas are required in order to fill the (</a:t>
                </a:r>
                <a:r>
                  <a:rPr lang="en-US" sz="1800" dirty="0" err="1">
                    <a:latin typeface="Avenir"/>
                  </a:rPr>
                  <a:t>u,v</a:t>
                </a:r>
                <a:r>
                  <a:rPr lang="en-US" sz="1800" dirty="0">
                    <a:latin typeface="Avenir"/>
                  </a:rPr>
                  <a:t>) plane.</a:t>
                </a:r>
              </a:p>
              <a:p>
                <a:pPr marL="0" indent="0">
                  <a:buNone/>
                </a:pPr>
                <a:endParaRPr lang="en-US" sz="1800" dirty="0">
                  <a:latin typeface="Avenir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3C7DBD3-31B2-7A71-FF46-50A4E486ACA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00844" y="2055813"/>
                <a:ext cx="10515600" cy="4928616"/>
              </a:xfrm>
              <a:blipFill>
                <a:blip r:embed="rId2"/>
                <a:stretch>
                  <a:fillRect l="-348" t="-1112" r="-92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413BAE-CF85-CE57-433D-52FE1D80E7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  <p:pic>
        <p:nvPicPr>
          <p:cNvPr id="6" name="Picture 5" descr="Logo&#10;&#10;Description automatically generated with medium confidence">
            <a:extLst>
              <a:ext uri="{FF2B5EF4-FFF2-40B4-BE49-F238E27FC236}">
                <a16:creationId xmlns:a16="http://schemas.microsoft.com/office/drawing/2014/main" id="{1B112C67-17D8-6883-2637-CA14545AAB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961" y="5902990"/>
            <a:ext cx="762883" cy="767753"/>
          </a:xfrm>
          <a:prstGeom prst="rect">
            <a:avLst/>
          </a:prstGeom>
        </p:spPr>
      </p:pic>
      <p:pic>
        <p:nvPicPr>
          <p:cNvPr id="8" name="Picture 7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99E5AF3C-B547-2C7E-99D0-6CEE7927EF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0"/>
            <a:ext cx="838200" cy="8326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E86D487-4A2A-A13D-6EDB-B6522DCCFD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0851" y="52365"/>
            <a:ext cx="4300694" cy="1442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0078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F29892-9FF9-3DDF-C214-DC66E7EA6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it-IT" sz="5400" dirty="0"/>
              <a:t>Aperture Synthesis</a:t>
            </a:r>
          </a:p>
        </p:txBody>
      </p:sp>
      <p:sp>
        <p:nvSpPr>
          <p:cNvPr id="15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641A4A3-177D-0872-B4A4-00E09C59C4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2010374"/>
                <a:ext cx="10515600" cy="4528538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sz="2000" dirty="0">
                    <a:latin typeface="Avenir"/>
                  </a:rPr>
                  <a:t>The true brightness distribution is obtained through a process of </a:t>
                </a:r>
                <a:r>
                  <a:rPr lang="en-US" sz="2000" dirty="0">
                    <a:solidFill>
                      <a:srgbClr val="C00000"/>
                    </a:solidFill>
                    <a:latin typeface="Avenir"/>
                  </a:rPr>
                  <a:t>image reconstruction </a:t>
                </a:r>
                <a:r>
                  <a:rPr lang="en-US" sz="2000" dirty="0">
                    <a:latin typeface="Avenir"/>
                  </a:rPr>
                  <a:t>called </a:t>
                </a:r>
                <a:r>
                  <a:rPr lang="en-US" sz="2000" dirty="0">
                    <a:solidFill>
                      <a:srgbClr val="C00000"/>
                    </a:solidFill>
                    <a:latin typeface="Avenir"/>
                  </a:rPr>
                  <a:t>Aperture Synthesis </a:t>
                </a:r>
                <a:r>
                  <a:rPr lang="en-US" sz="2000" dirty="0">
                    <a:latin typeface="Avenir"/>
                  </a:rPr>
                  <a:t>whose data reduction pipeline includes the following steps:</a:t>
                </a:r>
              </a:p>
              <a:p>
                <a:endParaRPr lang="en-US" sz="2000" dirty="0">
                  <a:latin typeface="Avenir"/>
                </a:endParaRPr>
              </a:p>
              <a:p>
                <a:pPr lvl="1"/>
                <a:r>
                  <a:rPr lang="en-US" sz="2000" dirty="0">
                    <a:latin typeface="Avenir"/>
                  </a:rPr>
                  <a:t>Visibility </a:t>
                </a:r>
                <a:r>
                  <a:rPr lang="en-US" sz="2000" dirty="0">
                    <a:solidFill>
                      <a:srgbClr val="C00000"/>
                    </a:solidFill>
                    <a:latin typeface="Avenir"/>
                  </a:rPr>
                  <a:t>Calibration</a:t>
                </a:r>
                <a:r>
                  <a:rPr lang="en-US" sz="2000" dirty="0">
                    <a:latin typeface="Avenir"/>
                  </a:rPr>
                  <a:t> </a:t>
                </a:r>
              </a:p>
              <a:p>
                <a:pPr marL="457200" lvl="1" indent="0">
                  <a:buNone/>
                </a:pPr>
                <a:r>
                  <a:rPr lang="en-US" sz="2000" i="1" dirty="0">
                    <a:latin typeface="Avenir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b="0" i="1" dirty="0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it-IT" sz="2000" b="0" i="1" dirty="0" smtClean="0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  <m:sub>
                        <m:r>
                          <a:rPr lang="it-IT" sz="2000" b="0" i="1" dirty="0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it-IT" sz="2000" i="1" dirty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it-IT" sz="2000" b="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sSub>
                          <m:sSubPr>
                            <m:ctrlPr>
                              <a:rPr lang="it-IT" sz="20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2000" i="1" dirty="0"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it-IT" sz="2000" i="1" dirty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sSub>
                          <m:sSubPr>
                            <m:ctrlPr>
                              <a:rPr lang="it-IT" sz="20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2000" b="0" i="1" dirty="0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it-IT" sz="2000" i="1" dirty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r>
                          <a:rPr lang="it-IT" sz="2000" i="1" dirty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it-IT" sz="2000" i="1" dirty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  <m:sup>
                        <m:r>
                          <a:rPr lang="it-IT" sz="2000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bSup>
                  </m:oMath>
                </a14:m>
                <a:r>
                  <a:rPr lang="it-IT" sz="2000" b="0" i="1" dirty="0">
                    <a:latin typeface="Avenir"/>
                  </a:rPr>
                  <a:t> 	</a:t>
                </a:r>
              </a:p>
              <a:p>
                <a:pPr marL="457200" lvl="1" indent="0">
                  <a:buNone/>
                </a:pPr>
                <a:endParaRPr lang="it-IT" sz="2000" b="0" i="1" dirty="0">
                  <a:latin typeface="Avenir"/>
                </a:endParaRPr>
              </a:p>
              <a:p>
                <a:pPr marL="457200" lvl="1" indent="0">
                  <a:buNone/>
                </a:pPr>
                <a:r>
                  <a:rPr lang="it-IT" sz="2000" i="1" dirty="0">
                    <a:latin typeface="Avenir"/>
                  </a:rPr>
                  <a:t>	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it-IT" sz="2000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sz="2000" i="1" dirty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it-IT" sz="2000" i="1" dirty="0">
                            <a:latin typeface="Cambria Math" panose="02040503050406030204" pitchFamily="18" charset="0"/>
                          </a:rPr>
                          <m:t>𝑜𝑏𝑠</m:t>
                        </m:r>
                      </m:sub>
                      <m:sup>
                        <m:r>
                          <a:rPr lang="it-IT" sz="2000" i="1" dirty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it-IT" sz="2000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sz="2000" i="1" dirty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it-IT" sz="2000" i="1" dirty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it-IT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i="1" dirty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it-IT" sz="2000" i="1" dirty="0">
                            <a:latin typeface="Cambria Math" panose="02040503050406030204" pitchFamily="18" charset="0"/>
                          </a:rPr>
                          <m:t>𝑡𝑟𝑢𝑒</m:t>
                        </m:r>
                      </m:sub>
                    </m:sSub>
                    <m:r>
                      <a:rPr lang="it-IT" sz="2000" i="1" dirty="0">
                        <a:latin typeface="Cambria Math" panose="02040503050406030204" pitchFamily="18" charset="0"/>
                      </a:rPr>
                      <m:t>+</m:t>
                    </m:r>
                    <m:r>
                      <a:rPr lang="it-IT" sz="2000" i="1" dirty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it-IT" sz="2000" b="0" i="1" dirty="0">
                  <a:latin typeface="Avenir"/>
                </a:endParaRPr>
              </a:p>
              <a:p>
                <a:pPr marL="457200" lvl="1" indent="0">
                  <a:buNone/>
                </a:pPr>
                <a:endParaRPr lang="en-US" sz="2000" dirty="0">
                  <a:latin typeface="Avenir"/>
                </a:endParaRPr>
              </a:p>
              <a:p>
                <a:pPr lvl="1"/>
                <a:r>
                  <a:rPr lang="en-US" sz="2000" dirty="0">
                    <a:solidFill>
                      <a:srgbClr val="C00000"/>
                    </a:solidFill>
                    <a:latin typeface="Avenir"/>
                  </a:rPr>
                  <a:t>IFT</a:t>
                </a:r>
                <a:r>
                  <a:rPr lang="en-US" sz="2000" dirty="0">
                    <a:latin typeface="Avenir"/>
                  </a:rPr>
                  <a:t> of visibility to obtain a dirty map</a:t>
                </a:r>
              </a:p>
              <a:p>
                <a:pPr marL="457200" lvl="1" indent="0">
                  <a:buNone/>
                </a:pPr>
                <a:r>
                  <a:rPr lang="en-US" sz="2000" i="1" dirty="0">
                    <a:latin typeface="Avenir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it-IT" sz="2000" b="0" i="1" dirty="0" smtClean="0">
                            <a:latin typeface="Cambria Math" panose="02040503050406030204" pitchFamily="18" charset="0"/>
                          </a:rPr>
                          <m:t>𝑑𝑖𝑟𝑡𝑦</m:t>
                        </m:r>
                      </m:sub>
                    </m:sSub>
                    <m:r>
                      <a:rPr lang="it-IT" sz="2000" i="1" dirty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it-IT" sz="20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2000" i="1" dirty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it-IT" sz="2000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it-IT" sz="2000" i="1" dirty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it-IT" sz="2000" i="1" dirty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grow m:val="on"/>
                        <m:subHide m:val="on"/>
                        <m:supHide m:val="on"/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it-IT" sz="2000" i="1" dirty="0">
                            <a:latin typeface="Cambria Math" panose="02040503050406030204" pitchFamily="18" charset="0"/>
                          </a:rPr>
                          <m:t>𝑆</m:t>
                        </m:r>
                        <m:sSup>
                          <m:sSupPr>
                            <m:ctrlPr>
                              <a:rPr lang="en-US" sz="2000" i="1" dirty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000" i="1" dirty="0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it-IT" sz="2000" i="1" dirty="0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it-IT" sz="2000" i="1" dirty="0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it-IT" sz="2000" i="1" dirty="0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d>
                            <m:r>
                              <a:rPr lang="it-IT" sz="2000" i="1" dirty="0">
                                <a:latin typeface="Cambria Math" panose="02040503050406030204" pitchFamily="18" charset="0"/>
                              </a:rPr>
                              <m:t>𝑉</m:t>
                            </m:r>
                            <m:r>
                              <a:rPr lang="it-IT" sz="2000" i="1" dirty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it-IT" sz="2000" i="1" dirty="0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it-IT" sz="2000" i="1" dirty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it-IT" sz="2000" i="1" dirty="0">
                                <a:latin typeface="Cambria Math" panose="02040503050406030204" pitchFamily="18" charset="0"/>
                              </a:rPr>
                              <m:t>𝑣</m:t>
                            </m:r>
                            <m:r>
                              <a:rPr lang="it-IT" sz="2000" i="1" dirty="0">
                                <a:latin typeface="Cambria Math" panose="02040503050406030204" pitchFamily="18" charset="0"/>
                              </a:rPr>
                              <m:t>)</m:t>
                            </m:r>
                            <m:r>
                              <a:rPr lang="it-IT" sz="2000" i="1" dirty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it-IT" sz="20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l-GR" sz="2000" i="1" dirty="0">
                                <a:latin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it-IT" sz="2000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it-IT" sz="2000" i="1" dirty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it-IT" sz="2000" i="1" dirty="0">
                                <a:latin typeface="Cambria Math" panose="02040503050406030204" pitchFamily="18" charset="0"/>
                              </a:rPr>
                              <m:t>𝑢𝑙</m:t>
                            </m:r>
                            <m:r>
                              <a:rPr lang="it-IT" sz="2000" i="1" dirty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it-IT" sz="2000" i="1" dirty="0">
                                <a:latin typeface="Cambria Math" panose="02040503050406030204" pitchFamily="18" charset="0"/>
                              </a:rPr>
                              <m:t>𝑣𝑚</m:t>
                            </m:r>
                            <m:r>
                              <a:rPr lang="it-IT" sz="2000" i="1" dirty="0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lang="it-IT" sz="2000" b="0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it-IT" sz="2000" i="1" dirty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nary>
                    <m:r>
                      <a:rPr lang="it-IT" sz="2000" i="1" dirty="0">
                        <a:latin typeface="Cambria Math" panose="02040503050406030204" pitchFamily="18" charset="0"/>
                      </a:rPr>
                      <m:t>𝑑𝑣</m:t>
                    </m:r>
                  </m:oMath>
                </a14:m>
                <a:endParaRPr lang="en-US" sz="2000" dirty="0">
                  <a:latin typeface="Avenir"/>
                </a:endParaRPr>
              </a:p>
              <a:p>
                <a:pPr marL="457200" lvl="1" indent="0">
                  <a:buNone/>
                </a:pPr>
                <a:endParaRPr lang="en-US" sz="2000" dirty="0">
                  <a:latin typeface="Avenir"/>
                </a:endParaRPr>
              </a:p>
              <a:p>
                <a:pPr marL="457200" lvl="1" indent="0">
                  <a:buNone/>
                </a:pPr>
                <a:endParaRPr lang="en-US" sz="2000" dirty="0">
                  <a:latin typeface="Avenir"/>
                </a:endParaRPr>
              </a:p>
              <a:p>
                <a:pPr lvl="1"/>
                <a:r>
                  <a:rPr lang="en-US" sz="2000" dirty="0">
                    <a:solidFill>
                      <a:srgbClr val="C00000"/>
                    </a:solidFill>
                    <a:latin typeface="Avenir"/>
                  </a:rPr>
                  <a:t>Deconvolution</a:t>
                </a:r>
                <a:r>
                  <a:rPr lang="en-US" sz="2000" dirty="0">
                    <a:latin typeface="Avenir"/>
                  </a:rPr>
                  <a:t> to remove the dirty beam function (interferometric equivalent of the Optical Transfer Function) and retrieve the true surface brightness</a:t>
                </a:r>
              </a:p>
              <a:p>
                <a:pPr marL="914400" lvl="2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it-IT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dirty="0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it-IT" b="0" i="1" dirty="0" smtClean="0">
                                <a:latin typeface="Cambria Math" panose="02040503050406030204" pitchFamily="18" charset="0"/>
                              </a:rPr>
                              <m:t>𝑑𝑖𝑟𝑡𝑦</m:t>
                            </m:r>
                          </m:sub>
                        </m:sSub>
                        <m:d>
                          <m:dPr>
                            <m:ctrlPr>
                              <a:rPr lang="it-IT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b="0" i="1" dirty="0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it-IT" b="0" i="1" dirty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it-IT" b="0" i="1" dirty="0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</m:d>
                        <m:r>
                          <a:rPr lang="it-IT" b="0" i="1" dirty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it-IT" b="0" i="1" dirty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it-IT" b="0" i="1" dirty="0" smtClean="0">
                            <a:latin typeface="Cambria Math" panose="02040503050406030204" pitchFamily="18" charset="0"/>
                          </a:rPr>
                          <m:t>𝑑𝑖𝑟𝑡𝑦</m:t>
                        </m:r>
                      </m:sub>
                    </m:sSub>
                    <m:d>
                      <m:dPr>
                        <m:ctrlPr>
                          <a:rPr lang="it-IT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b="0" i="1" dirty="0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it-IT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it-IT" b="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it-IT" b="0" i="1" dirty="0" smtClean="0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it-IT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dirty="0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it-IT" b="0" i="1" dirty="0" smtClean="0">
                            <a:latin typeface="Cambria Math" panose="02040503050406030204" pitchFamily="18" charset="0"/>
                          </a:rPr>
                          <m:t>𝑡𝑟𝑢𝑒</m:t>
                        </m:r>
                      </m:sub>
                    </m:sSub>
                    <m:r>
                      <a:rPr lang="it-IT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it-IT" b="0" i="1" dirty="0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it-IT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it-IT" b="0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it-IT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i="1" dirty="0">
                    <a:latin typeface="Avenir"/>
                  </a:rPr>
                  <a:t> </a:t>
                </a:r>
                <a:endParaRPr lang="en-US" b="0" i="1" dirty="0">
                  <a:effectLst/>
                  <a:latin typeface="Avenir"/>
                </a:endParaRPr>
              </a:p>
              <a:p>
                <a:pPr marL="914400" lvl="2" indent="0">
                  <a:buNone/>
                </a:pPr>
                <a:endParaRPr lang="en-US" sz="1600" dirty="0">
                  <a:latin typeface="Avenir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641A4A3-177D-0872-B4A4-00E09C59C4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010374"/>
                <a:ext cx="10515600" cy="4528538"/>
              </a:xfrm>
              <a:blipFill>
                <a:blip r:embed="rId2"/>
                <a:stretch>
                  <a:fillRect l="-464" t="-1750" b="-26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B85354-2EB5-E321-E803-7BD212D04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  <p:pic>
        <p:nvPicPr>
          <p:cNvPr id="6" name="Picture 5" descr="Logo&#10;&#10;Description automatically generated with medium confidence">
            <a:extLst>
              <a:ext uri="{FF2B5EF4-FFF2-40B4-BE49-F238E27FC236}">
                <a16:creationId xmlns:a16="http://schemas.microsoft.com/office/drawing/2014/main" id="{6E0966C0-92D5-D4FD-5E0D-2FDDE74152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961" y="5902990"/>
            <a:ext cx="762883" cy="767753"/>
          </a:xfrm>
          <a:prstGeom prst="rect">
            <a:avLst/>
          </a:prstGeom>
        </p:spPr>
      </p:pic>
      <p:pic>
        <p:nvPicPr>
          <p:cNvPr id="8" name="Picture 7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D735FDA8-6853-C351-85BB-F7F11F3C20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3945" y="0"/>
            <a:ext cx="838200" cy="8326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ACF790D-BF42-C478-9F46-5FEB02B941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41822" y="2622484"/>
            <a:ext cx="3154556" cy="2929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1985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5C0804-A478-2A0C-F984-FFEEB43E6E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910" y="365125"/>
            <a:ext cx="10515600" cy="1325563"/>
          </a:xfrm>
        </p:spPr>
        <p:txBody>
          <a:bodyPr>
            <a:normAutofit/>
          </a:bodyPr>
          <a:lstStyle/>
          <a:p>
            <a:r>
              <a:rPr lang="it-IT" sz="5400" dirty="0"/>
              <a:t>Advantages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314191B-A228-9470-F106-66170257F53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35985" y="1594609"/>
                <a:ext cx="10515600" cy="5269392"/>
              </a:xfrm>
            </p:spPr>
            <p:txBody>
              <a:bodyPr>
                <a:normAutofit/>
              </a:bodyPr>
              <a:lstStyle/>
              <a:p>
                <a:endParaRPr lang="it-IT" sz="2200" dirty="0">
                  <a:latin typeface="Avenir"/>
                </a:endParaRPr>
              </a:p>
              <a:p>
                <a:r>
                  <a:rPr lang="it-IT" sz="1800" dirty="0">
                    <a:latin typeface="Avenir"/>
                  </a:rPr>
                  <a:t>With respect to optical interferometry, a much better </a:t>
                </a:r>
                <a:r>
                  <a:rPr lang="it-IT" sz="1800" dirty="0">
                    <a:solidFill>
                      <a:srgbClr val="C00000"/>
                    </a:solidFill>
                    <a:latin typeface="Avenir"/>
                  </a:rPr>
                  <a:t>angular resolution </a:t>
                </a:r>
                <a:r>
                  <a:rPr lang="it-IT" sz="1800" dirty="0">
                    <a:latin typeface="Avenir"/>
                  </a:rPr>
                  <a:t>is achieved, because it depends on the antennas baseline and not their limited aperture: 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sz="1800" i="1">
                        <a:latin typeface="Avenir"/>
                        <a:cs typeface="Calibri" panose="020F0502020204030204" pitchFamily="34" charset="0"/>
                      </a:rPr>
                      <m:t>θ</m:t>
                    </m:r>
                    <m:r>
                      <a:rPr lang="pt-BR" sz="1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BR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l-GR" sz="1800" i="1">
                            <a:latin typeface="Cambria Math" panose="02040503050406030204" pitchFamily="18" charset="0"/>
                          </a:rPr>
                          <m:t>𝜆</m:t>
                        </m:r>
                      </m:num>
                      <m:den>
                        <m:r>
                          <a:rPr lang="it-IT" sz="1800" i="1">
                            <a:latin typeface="Cambria Math" panose="02040503050406030204" pitchFamily="18" charset="0"/>
                          </a:rPr>
                          <m:t>𝐵</m:t>
                        </m:r>
                      </m:den>
                    </m:f>
                  </m:oMath>
                </a14:m>
                <a:endParaRPr lang="it-IT" sz="1800" dirty="0">
                  <a:latin typeface="Avenir"/>
                </a:endParaRPr>
              </a:p>
              <a:p>
                <a:endParaRPr lang="it-IT" sz="1800" dirty="0">
                  <a:latin typeface="Avenir"/>
                </a:endParaRPr>
              </a:p>
              <a:p>
                <a:r>
                  <a:rPr lang="en-US" sz="1800" dirty="0">
                    <a:solidFill>
                      <a:srgbClr val="C00000"/>
                    </a:solidFill>
                    <a:latin typeface="Avenir"/>
                  </a:rPr>
                  <a:t>Flexible resolution </a:t>
                </a:r>
                <a:r>
                  <a:rPr lang="en-US" sz="1800" dirty="0">
                    <a:latin typeface="Avenir"/>
                  </a:rPr>
                  <a:t>due to different configurations</a:t>
                </a:r>
              </a:p>
              <a:p>
                <a:endParaRPr lang="en-US" sz="1800" dirty="0">
                  <a:latin typeface="Avenir"/>
                </a:endParaRPr>
              </a:p>
              <a:p>
                <a:r>
                  <a:rPr lang="en-US" sz="1800" dirty="0">
                    <a:latin typeface="Avenir"/>
                  </a:rPr>
                  <a:t>Flatter </a:t>
                </a:r>
                <a:r>
                  <a:rPr lang="en-US" sz="1800" dirty="0">
                    <a:solidFill>
                      <a:srgbClr val="C00000"/>
                    </a:solidFill>
                    <a:latin typeface="Avenir"/>
                  </a:rPr>
                  <a:t>baselines</a:t>
                </a:r>
              </a:p>
              <a:p>
                <a:endParaRPr lang="it-IT" sz="1800" dirty="0">
                  <a:latin typeface="Avenir"/>
                </a:endParaRPr>
              </a:p>
              <a:p>
                <a:r>
                  <a:rPr lang="en-US" sz="1800" dirty="0">
                    <a:latin typeface="Avenir"/>
                  </a:rPr>
                  <a:t>Large collecting </a:t>
                </a:r>
                <a:r>
                  <a:rPr lang="en-US" sz="1800" dirty="0">
                    <a:solidFill>
                      <a:srgbClr val="C00000"/>
                    </a:solidFill>
                    <a:latin typeface="Avenir"/>
                  </a:rPr>
                  <a:t>area</a:t>
                </a:r>
              </a:p>
              <a:p>
                <a:endParaRPr lang="en-US" sz="1800" dirty="0">
                  <a:latin typeface="Avenir"/>
                </a:endParaRPr>
              </a:p>
              <a:p>
                <a:r>
                  <a:rPr lang="en-US" sz="1800" dirty="0">
                    <a:latin typeface="Avenir"/>
                  </a:rPr>
                  <a:t>Large </a:t>
                </a:r>
                <a:r>
                  <a:rPr lang="en-US" sz="1800" dirty="0" err="1">
                    <a:solidFill>
                      <a:srgbClr val="C00000"/>
                    </a:solidFill>
                    <a:latin typeface="Avenir"/>
                  </a:rPr>
                  <a:t>FoV</a:t>
                </a:r>
                <a:r>
                  <a:rPr lang="en-US" sz="1800" dirty="0">
                    <a:latin typeface="Avenir"/>
                  </a:rPr>
                  <a:t> with independent pixels</a:t>
                </a:r>
              </a:p>
              <a:p>
                <a:endParaRPr lang="en-US" sz="1800" dirty="0">
                  <a:latin typeface="Avenir"/>
                </a:endParaRPr>
              </a:p>
              <a:p>
                <a:r>
                  <a:rPr lang="en-US" sz="1800" dirty="0">
                    <a:solidFill>
                      <a:srgbClr val="C00000"/>
                    </a:solidFill>
                    <a:latin typeface="Avenir"/>
                  </a:rPr>
                  <a:t>Filtering</a:t>
                </a:r>
                <a:r>
                  <a:rPr lang="en-US" sz="1800" dirty="0">
                    <a:latin typeface="Avenir"/>
                  </a:rPr>
                  <a:t> of extended emission</a:t>
                </a:r>
                <a:endParaRPr lang="it-IT" sz="1800" dirty="0">
                  <a:latin typeface="Avenir"/>
                </a:endParaRPr>
              </a:p>
              <a:p>
                <a:endParaRPr lang="it-IT" sz="2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314191B-A228-9470-F106-66170257F53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35985" y="1594609"/>
                <a:ext cx="10515600" cy="5269392"/>
              </a:xfrm>
              <a:blipFill>
                <a:blip r:embed="rId2"/>
                <a:stretch>
                  <a:fillRect l="-40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D9E9C1-7DA5-9C96-614B-9D72C9A763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  <p:pic>
        <p:nvPicPr>
          <p:cNvPr id="6" name="Picture 5" descr="Logo&#10;&#10;Description automatically generated with medium confidence">
            <a:extLst>
              <a:ext uri="{FF2B5EF4-FFF2-40B4-BE49-F238E27FC236}">
                <a16:creationId xmlns:a16="http://schemas.microsoft.com/office/drawing/2014/main" id="{E1A5D9FD-AD0D-BD49-89E3-A7D17F0B75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961" y="5902990"/>
            <a:ext cx="762883" cy="767753"/>
          </a:xfrm>
          <a:prstGeom prst="rect">
            <a:avLst/>
          </a:prstGeom>
        </p:spPr>
      </p:pic>
      <p:pic>
        <p:nvPicPr>
          <p:cNvPr id="8" name="Picture 7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997A80C0-B163-D3A6-2288-D85346F995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0752" y="6001"/>
            <a:ext cx="838200" cy="832686"/>
          </a:xfrm>
          <a:prstGeom prst="rect">
            <a:avLst/>
          </a:prstGeom>
        </p:spPr>
      </p:pic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F4D8F8E7-7747-6A14-9816-7C75415F43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8040" y="2815881"/>
            <a:ext cx="5393545" cy="361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2866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19">
            <a:extLst>
              <a:ext uri="{FF2B5EF4-FFF2-40B4-BE49-F238E27FC236}">
                <a16:creationId xmlns:a16="http://schemas.microsoft.com/office/drawing/2014/main" id="{352BEC0E-22F8-46D0-9632-375DB541B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D3D2D0-AE3D-D7E3-BD60-3DCD84674F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9184"/>
            <a:ext cx="6894576" cy="1783080"/>
          </a:xfrm>
        </p:spPr>
        <p:txBody>
          <a:bodyPr anchor="b">
            <a:normAutofit/>
          </a:bodyPr>
          <a:lstStyle/>
          <a:p>
            <a:r>
              <a:rPr lang="it-IT" sz="5400" dirty="0"/>
              <a:t>ALMA</a:t>
            </a:r>
          </a:p>
        </p:txBody>
      </p:sp>
      <p:sp>
        <p:nvSpPr>
          <p:cNvPr id="25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952" y="23957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30B7F5-6E6F-14EB-150F-64F8F1DD82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336" y="2573113"/>
            <a:ext cx="5800618" cy="4284887"/>
          </a:xfrm>
        </p:spPr>
        <p:txBody>
          <a:bodyPr>
            <a:normAutofit/>
          </a:bodyPr>
          <a:lstStyle/>
          <a:p>
            <a:r>
              <a:rPr lang="en-US" sz="1700" b="0" i="0" dirty="0">
                <a:solidFill>
                  <a:srgbClr val="C00000"/>
                </a:solidFill>
                <a:effectLst/>
                <a:latin typeface="Avenir"/>
              </a:rPr>
              <a:t>ALMA</a:t>
            </a:r>
            <a:r>
              <a:rPr lang="en-US" sz="1700" b="0" i="0" dirty="0">
                <a:effectLst/>
                <a:latin typeface="Avenir"/>
              </a:rPr>
              <a:t> (Atacama Large </a:t>
            </a:r>
            <a:r>
              <a:rPr lang="en-US" sz="1700" b="0" i="0" dirty="0" err="1">
                <a:effectLst/>
                <a:latin typeface="Avenir"/>
              </a:rPr>
              <a:t>Millimiter</a:t>
            </a:r>
            <a:r>
              <a:rPr lang="en-US" sz="1700" b="0" i="0" dirty="0">
                <a:effectLst/>
                <a:latin typeface="Avenir"/>
              </a:rPr>
              <a:t>/</a:t>
            </a:r>
            <a:r>
              <a:rPr lang="en-US" sz="1700" b="0" i="0" dirty="0" err="1">
                <a:effectLst/>
                <a:latin typeface="Avenir"/>
              </a:rPr>
              <a:t>submillimiter</a:t>
            </a:r>
            <a:r>
              <a:rPr lang="en-US" sz="1700" b="0" i="0" dirty="0">
                <a:effectLst/>
                <a:latin typeface="Avenir"/>
              </a:rPr>
              <a:t> Array) is a </a:t>
            </a:r>
            <a:r>
              <a:rPr lang="en-US" sz="1700" b="0" i="0" dirty="0">
                <a:solidFill>
                  <a:srgbClr val="C00000"/>
                </a:solidFill>
                <a:effectLst/>
                <a:latin typeface="Avenir"/>
              </a:rPr>
              <a:t>radio interferometer </a:t>
            </a:r>
            <a:r>
              <a:rPr lang="en-US" sz="1700" b="0" i="0" dirty="0">
                <a:effectLst/>
                <a:latin typeface="Avenir"/>
              </a:rPr>
              <a:t>consisting of a large 12-m array, with antenna baselines up to 16 km, and an additional Atacama Compact Array (ACA), consisting of 12 7-m antennas and 4 12-m antennas, for a total of </a:t>
            </a:r>
            <a:r>
              <a:rPr lang="en-US" sz="1700" b="0" i="0" dirty="0">
                <a:solidFill>
                  <a:srgbClr val="C00000"/>
                </a:solidFill>
                <a:effectLst/>
                <a:latin typeface="Avenir"/>
              </a:rPr>
              <a:t>66 antennas</a:t>
            </a:r>
            <a:r>
              <a:rPr lang="en-US" sz="1700" b="0" i="0" dirty="0">
                <a:effectLst/>
                <a:latin typeface="Avenir"/>
              </a:rPr>
              <a:t>.</a:t>
            </a:r>
          </a:p>
          <a:p>
            <a:r>
              <a:rPr lang="en-US" sz="1700" b="0" i="0" dirty="0">
                <a:effectLst/>
                <a:latin typeface="Avenir"/>
              </a:rPr>
              <a:t>The ALMA antennas are located on the </a:t>
            </a:r>
            <a:r>
              <a:rPr lang="en-US" sz="1700" b="0" i="0" dirty="0" err="1">
                <a:effectLst/>
                <a:latin typeface="Avenir"/>
              </a:rPr>
              <a:t>Chajnantor</a:t>
            </a:r>
            <a:r>
              <a:rPr lang="en-US" sz="1700" b="0" i="0" dirty="0">
                <a:effectLst/>
                <a:latin typeface="Avenir"/>
              </a:rPr>
              <a:t> plateau of the Chilean Andes at an altitude of 5000 meters, where </a:t>
            </a:r>
            <a:r>
              <a:rPr lang="en-US" sz="1700" b="0" i="0" dirty="0">
                <a:solidFill>
                  <a:srgbClr val="C00000"/>
                </a:solidFill>
                <a:effectLst/>
                <a:latin typeface="Avenir"/>
              </a:rPr>
              <a:t>exceptional atmospheric conditions </a:t>
            </a:r>
            <a:r>
              <a:rPr lang="en-US" sz="1700" b="0" i="0" dirty="0">
                <a:effectLst/>
                <a:latin typeface="Avenir"/>
              </a:rPr>
              <a:t>such </a:t>
            </a:r>
            <a:r>
              <a:rPr lang="en-US" sz="1700" dirty="0">
                <a:latin typeface="Avenir"/>
              </a:rPr>
              <a:t>as transparency and stability </a:t>
            </a:r>
            <a:r>
              <a:rPr lang="en-US" sz="1700" b="0" i="0" dirty="0">
                <a:effectLst/>
                <a:latin typeface="Avenir"/>
              </a:rPr>
              <a:t>for observations at mm and sub-mm wavelengths can be found.</a:t>
            </a:r>
          </a:p>
          <a:p>
            <a:r>
              <a:rPr lang="en-US" sz="1700" dirty="0">
                <a:latin typeface="Avenir"/>
              </a:rPr>
              <a:t>ALMA Observatory is able to achieve </a:t>
            </a:r>
            <a:r>
              <a:rPr lang="en-US" sz="1700" dirty="0">
                <a:solidFill>
                  <a:srgbClr val="C00000"/>
                </a:solidFill>
                <a:latin typeface="Avenir"/>
              </a:rPr>
              <a:t>ground-breaking discoveries </a:t>
            </a:r>
            <a:r>
              <a:rPr lang="en-US" sz="1700" dirty="0">
                <a:latin typeface="Avenir"/>
                <a:cs typeface="Arial" panose="020B0604020202020204" pitchFamily="34" charset="0"/>
              </a:rPr>
              <a:t>concerning c</a:t>
            </a:r>
            <a:r>
              <a:rPr lang="en-US" sz="1700" b="0" i="0" strike="noStrike" kern="1200" dirty="0">
                <a:effectLst/>
                <a:latin typeface="Avenir"/>
                <a:cs typeface="Arial" panose="020B0604020202020204" pitchFamily="34" charset="0"/>
              </a:rPr>
              <a:t>osmology and the high-z universe</a:t>
            </a:r>
            <a:r>
              <a:rPr lang="it-IT" sz="1700" dirty="0">
                <a:latin typeface="Avenir"/>
                <a:cs typeface="Arial" panose="020B0604020202020204" pitchFamily="34" charset="0"/>
              </a:rPr>
              <a:t>, </a:t>
            </a:r>
            <a:r>
              <a:rPr lang="en-US" sz="1700" dirty="0">
                <a:latin typeface="Avenir"/>
                <a:cs typeface="Arial" panose="020B0604020202020204" pitchFamily="34" charset="0"/>
              </a:rPr>
              <a:t>g</a:t>
            </a:r>
            <a:r>
              <a:rPr lang="en-US" sz="1700" b="0" i="0" strike="noStrike" kern="1200" dirty="0">
                <a:effectLst/>
                <a:latin typeface="Avenir"/>
                <a:cs typeface="Arial" panose="020B0604020202020204" pitchFamily="34" charset="0"/>
              </a:rPr>
              <a:t>alaxies and galactic nuclei</a:t>
            </a:r>
            <a:r>
              <a:rPr lang="it-IT" sz="1700" dirty="0">
                <a:latin typeface="Avenir"/>
                <a:cs typeface="Arial" panose="020B0604020202020204" pitchFamily="34" charset="0"/>
              </a:rPr>
              <a:t>, </a:t>
            </a:r>
            <a:r>
              <a:rPr lang="en-US" sz="1700" b="0" i="0" strike="noStrike" kern="1200" dirty="0">
                <a:effectLst/>
                <a:latin typeface="Avenir"/>
                <a:cs typeface="Arial" panose="020B0604020202020204" pitchFamily="34" charset="0"/>
              </a:rPr>
              <a:t>ISM, star formation and astrochemistry</a:t>
            </a:r>
            <a:r>
              <a:rPr lang="it-IT" sz="1700" dirty="0">
                <a:latin typeface="Avenir"/>
                <a:cs typeface="Arial" panose="020B0604020202020204" pitchFamily="34" charset="0"/>
              </a:rPr>
              <a:t>, p</a:t>
            </a:r>
            <a:r>
              <a:rPr lang="it-IT" sz="1700" b="0" i="0" strike="noStrike" kern="1200" dirty="0">
                <a:effectLst/>
                <a:latin typeface="Avenir"/>
                <a:cs typeface="Arial" panose="020B0604020202020204" pitchFamily="34" charset="0"/>
              </a:rPr>
              <a:t>lanet-forming disks, stellar evolution and the</a:t>
            </a:r>
            <a:r>
              <a:rPr lang="it-IT" sz="1700" dirty="0">
                <a:latin typeface="Avenir"/>
                <a:cs typeface="Arial" panose="020B0604020202020204" pitchFamily="34" charset="0"/>
              </a:rPr>
              <a:t> S</a:t>
            </a:r>
            <a:r>
              <a:rPr lang="it-IT" sz="1700" b="0" i="0" strike="noStrike" kern="1200" dirty="0">
                <a:effectLst/>
                <a:latin typeface="Avenir"/>
                <a:cs typeface="Arial" panose="020B0604020202020204" pitchFamily="34" charset="0"/>
              </a:rPr>
              <a:t>olar System.</a:t>
            </a:r>
            <a:endParaRPr lang="it-IT" sz="1700" b="0" i="0" strike="noStrike" dirty="0">
              <a:effectLst/>
              <a:latin typeface="Avenir"/>
              <a:cs typeface="Arial" panose="020B0604020202020204" pitchFamily="34" charset="0"/>
            </a:endParaRPr>
          </a:p>
          <a:p>
            <a:endParaRPr lang="it-IT" sz="1700" dirty="0"/>
          </a:p>
        </p:txBody>
      </p:sp>
      <p:pic>
        <p:nvPicPr>
          <p:cNvPr id="9" name="Picture 8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E581351F-982F-6BAE-EDAA-D3E57E7C92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5955" y="97009"/>
            <a:ext cx="6009998" cy="6009998"/>
          </a:xfrm>
          <a:prstGeom prst="rect">
            <a:avLst/>
          </a:prstGeom>
        </p:spPr>
      </p:pic>
      <p:pic>
        <p:nvPicPr>
          <p:cNvPr id="7" name="Picture 6" descr="A picture containing dark&#10;&#10;Description automatically generated">
            <a:extLst>
              <a:ext uri="{FF2B5EF4-FFF2-40B4-BE49-F238E27FC236}">
                <a16:creationId xmlns:a16="http://schemas.microsoft.com/office/drawing/2014/main" id="{6D2FF78D-F9A2-EE7B-715C-B58F02B52A9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5" r="-3" b="-3"/>
          <a:stretch/>
        </p:blipFill>
        <p:spPr>
          <a:xfrm>
            <a:off x="3959773" y="97010"/>
            <a:ext cx="1852654" cy="192573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CD7832-7DD7-F92B-84F2-476B7B4A6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 smtClean="0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27333E-3D74-2AB3-B507-017C1E22B812}"/>
              </a:ext>
            </a:extLst>
          </p:cNvPr>
          <p:cNvSpPr txBox="1"/>
          <p:nvPr/>
        </p:nvSpPr>
        <p:spPr>
          <a:xfrm>
            <a:off x="6005954" y="6183543"/>
            <a:ext cx="63795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latin typeface="Avenir"/>
              </a:rPr>
              <a:t>Array working scheme, depicting antennas, receivers, optic fibers, correlators</a:t>
            </a:r>
          </a:p>
        </p:txBody>
      </p:sp>
      <p:pic>
        <p:nvPicPr>
          <p:cNvPr id="13" name="Picture 12" descr="Logo&#10;&#10;Description automatically generated with medium confidence">
            <a:extLst>
              <a:ext uri="{FF2B5EF4-FFF2-40B4-BE49-F238E27FC236}">
                <a16:creationId xmlns:a16="http://schemas.microsoft.com/office/drawing/2014/main" id="{41602637-ED09-C190-4ED2-1578248877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961" y="5902990"/>
            <a:ext cx="762883" cy="767753"/>
          </a:xfrm>
          <a:prstGeom prst="rect">
            <a:avLst/>
          </a:prstGeom>
        </p:spPr>
      </p:pic>
      <p:pic>
        <p:nvPicPr>
          <p:cNvPr id="17" name="Picture 16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FCAA6B74-CD31-8E88-05E8-6F7E5AD97E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36" y="37528"/>
            <a:ext cx="838200" cy="832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5544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F29892-9FF9-3DDF-C214-DC66E7EA6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it-IT" sz="5400" dirty="0"/>
              <a:t>APSYNSIM</a:t>
            </a:r>
          </a:p>
        </p:txBody>
      </p:sp>
      <p:sp>
        <p:nvSpPr>
          <p:cNvPr id="15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41A4A3-177D-0872-B4A4-00E09C59C4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781" y="2027580"/>
            <a:ext cx="4407708" cy="4251960"/>
          </a:xfrm>
        </p:spPr>
        <p:txBody>
          <a:bodyPr>
            <a:normAutofit/>
          </a:bodyPr>
          <a:lstStyle/>
          <a:p>
            <a:r>
              <a:rPr lang="en-US" sz="1600" b="0" i="0" dirty="0" err="1">
                <a:solidFill>
                  <a:srgbClr val="C00000"/>
                </a:solidFill>
                <a:effectLst/>
                <a:latin typeface="Avenir"/>
              </a:rPr>
              <a:t>APerture</a:t>
            </a:r>
            <a:r>
              <a:rPr lang="en-US" sz="1600" b="0" i="0" dirty="0">
                <a:solidFill>
                  <a:srgbClr val="C00000"/>
                </a:solidFill>
                <a:effectLst/>
                <a:latin typeface="Avenir"/>
              </a:rPr>
              <a:t> </a:t>
            </a:r>
            <a:r>
              <a:rPr lang="en-US" sz="1600" b="0" i="0" dirty="0" err="1">
                <a:solidFill>
                  <a:srgbClr val="C00000"/>
                </a:solidFill>
                <a:effectLst/>
                <a:latin typeface="Avenir"/>
              </a:rPr>
              <a:t>SYNthesis</a:t>
            </a:r>
            <a:r>
              <a:rPr lang="en-US" sz="1600" b="0" i="0" dirty="0">
                <a:solidFill>
                  <a:srgbClr val="C00000"/>
                </a:solidFill>
                <a:effectLst/>
                <a:latin typeface="Avenir"/>
              </a:rPr>
              <a:t> </a:t>
            </a:r>
            <a:r>
              <a:rPr lang="en-US" sz="1600" b="0" i="0" dirty="0" err="1">
                <a:solidFill>
                  <a:srgbClr val="C00000"/>
                </a:solidFill>
                <a:effectLst/>
                <a:latin typeface="Avenir"/>
              </a:rPr>
              <a:t>SIMulator</a:t>
            </a:r>
            <a:r>
              <a:rPr lang="en-US" sz="1600" b="0" i="0" dirty="0">
                <a:solidFill>
                  <a:srgbClr val="333333"/>
                </a:solidFill>
                <a:effectLst/>
                <a:latin typeface="Avenir"/>
              </a:rPr>
              <a:t> for Radio Astronomy, by I. Marti-Vidal, is a Python-based interactive tool that allows the users to perform Aperture Synthesis:</a:t>
            </a:r>
          </a:p>
          <a:p>
            <a:pPr lvl="1"/>
            <a:r>
              <a:rPr lang="en-US" sz="1600" b="0" i="0" dirty="0">
                <a:solidFill>
                  <a:srgbClr val="333333"/>
                </a:solidFill>
                <a:effectLst/>
                <a:latin typeface="Avenir"/>
              </a:rPr>
              <a:t> 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Avenir"/>
              </a:rPr>
              <a:t>load many different interferometer </a:t>
            </a:r>
            <a:r>
              <a:rPr lang="en-US" sz="1600" b="0" i="0" dirty="0">
                <a:solidFill>
                  <a:srgbClr val="C00000"/>
                </a:solidFill>
                <a:effectLst/>
                <a:latin typeface="Avenir"/>
              </a:rPr>
              <a:t>arrays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Avenir"/>
              </a:rPr>
              <a:t> and source </a:t>
            </a:r>
            <a:r>
              <a:rPr lang="en-US" sz="1600" b="0" i="0" dirty="0">
                <a:solidFill>
                  <a:srgbClr val="C00000"/>
                </a:solidFill>
                <a:effectLst/>
                <a:latin typeface="Avenir"/>
              </a:rPr>
              <a:t>models</a:t>
            </a:r>
            <a:endParaRPr lang="en-US" sz="1600" b="0" i="0" dirty="0">
              <a:solidFill>
                <a:srgbClr val="000000"/>
              </a:solidFill>
              <a:effectLst/>
              <a:latin typeface="Avenir"/>
            </a:endParaRPr>
          </a:p>
          <a:p>
            <a:pPr lvl="1"/>
            <a:r>
              <a:rPr lang="en-US" sz="1600" b="0" i="0" dirty="0">
                <a:solidFill>
                  <a:srgbClr val="000000"/>
                </a:solidFill>
                <a:effectLst/>
                <a:latin typeface="Avenir"/>
              </a:rPr>
              <a:t>change the </a:t>
            </a:r>
            <a:r>
              <a:rPr lang="en-US" sz="1600" b="0" i="0" dirty="0">
                <a:solidFill>
                  <a:srgbClr val="C00000"/>
                </a:solidFill>
                <a:effectLst/>
                <a:latin typeface="Avenir"/>
              </a:rPr>
              <a:t>observing conditions 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Avenir"/>
              </a:rPr>
              <a:t>such as source coordinates, observing wavelength, antenna location, integration time</a:t>
            </a:r>
          </a:p>
          <a:p>
            <a:pPr lvl="1"/>
            <a:r>
              <a:rPr lang="en-US" sz="1600" b="0" i="0" dirty="0">
                <a:solidFill>
                  <a:srgbClr val="C00000"/>
                </a:solidFill>
                <a:effectLst/>
                <a:latin typeface="Avenir"/>
              </a:rPr>
              <a:t>deconvolve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Avenir"/>
              </a:rPr>
              <a:t> the interferometric images via the </a:t>
            </a:r>
            <a:r>
              <a:rPr lang="en-US" sz="1600" b="0" i="0" dirty="0">
                <a:solidFill>
                  <a:srgbClr val="C00000"/>
                </a:solidFill>
                <a:effectLst/>
                <a:latin typeface="Avenir"/>
              </a:rPr>
              <a:t>CLEAN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Avenir"/>
              </a:rPr>
              <a:t> algorithm </a:t>
            </a:r>
          </a:p>
          <a:p>
            <a:pPr lvl="1"/>
            <a:r>
              <a:rPr lang="en-US" sz="1600" b="0" i="0" dirty="0">
                <a:solidFill>
                  <a:srgbClr val="C00000"/>
                </a:solidFill>
                <a:effectLst/>
                <a:latin typeface="Avenir"/>
              </a:rPr>
              <a:t>corrupt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Avenir"/>
              </a:rPr>
              <a:t> the data with </a:t>
            </a:r>
            <a:r>
              <a:rPr lang="en-US" sz="1600" b="0" i="0" dirty="0" err="1">
                <a:solidFill>
                  <a:srgbClr val="000000"/>
                </a:solidFill>
                <a:effectLst/>
                <a:latin typeface="Avenir"/>
              </a:rPr>
              <a:t>with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Avenir"/>
              </a:rPr>
              <a:t> antenna-based and/or baseline-based </a:t>
            </a:r>
            <a:r>
              <a:rPr lang="en-US" sz="1600" b="0" i="0" dirty="0">
                <a:solidFill>
                  <a:srgbClr val="C00000"/>
                </a:solidFill>
                <a:effectLst/>
                <a:latin typeface="Avenir"/>
              </a:rPr>
              <a:t>gain errors 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Avenir"/>
              </a:rPr>
              <a:t>(in both amplitude and phase)</a:t>
            </a:r>
            <a:br>
              <a:rPr lang="en-US" sz="800" dirty="0"/>
            </a:br>
            <a:endParaRPr lang="it-IT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B85354-2EB5-E321-E803-7BD212D04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  <p:pic>
        <p:nvPicPr>
          <p:cNvPr id="6" name="Picture 5" descr="Logo&#10;&#10;Description automatically generated with medium confidence">
            <a:extLst>
              <a:ext uri="{FF2B5EF4-FFF2-40B4-BE49-F238E27FC236}">
                <a16:creationId xmlns:a16="http://schemas.microsoft.com/office/drawing/2014/main" id="{6E0966C0-92D5-D4FD-5E0D-2FDDE74152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961" y="5902990"/>
            <a:ext cx="762883" cy="767753"/>
          </a:xfrm>
          <a:prstGeom prst="rect">
            <a:avLst/>
          </a:prstGeom>
        </p:spPr>
      </p:pic>
      <p:pic>
        <p:nvPicPr>
          <p:cNvPr id="8" name="Picture 7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D735FDA8-6853-C351-85BB-F7F11F3C20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0"/>
            <a:ext cx="838200" cy="8326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96A35CD-DED2-BAE4-DEAE-8098813D75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5537" y="2006827"/>
            <a:ext cx="6675660" cy="396527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CEFA54A-2BF4-660E-3443-B9C6ED356597}"/>
              </a:ext>
            </a:extLst>
          </p:cNvPr>
          <p:cNvSpPr txBox="1"/>
          <p:nvPr/>
        </p:nvSpPr>
        <p:spPr>
          <a:xfrm>
            <a:off x="4995537" y="6004908"/>
            <a:ext cx="667566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400" dirty="0">
                <a:latin typeface="Avenir"/>
              </a:rPr>
              <a:t>Main window of APSYNSIM: </a:t>
            </a:r>
            <a:r>
              <a:rPr lang="en-US" sz="1400" dirty="0">
                <a:solidFill>
                  <a:srgbClr val="000000"/>
                </a:solidFill>
                <a:latin typeface="Avenir"/>
              </a:rPr>
              <a:t>f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Avenir"/>
              </a:rPr>
              <a:t>ive compact sources observed</a:t>
            </a:r>
            <a:r>
              <a:rPr lang="en-US" sz="1400" dirty="0">
                <a:solidFill>
                  <a:srgbClr val="000000"/>
                </a:solidFill>
                <a:latin typeface="Avenir"/>
              </a:rPr>
              <a:t> 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Avenir"/>
              </a:rPr>
              <a:t>with a </a:t>
            </a:r>
            <a:r>
              <a:rPr lang="en-US" sz="1400" dirty="0">
                <a:solidFill>
                  <a:srgbClr val="000000"/>
                </a:solidFill>
                <a:latin typeface="Avenir"/>
              </a:rPr>
              <a:t>12 elements </a:t>
            </a:r>
            <a:r>
              <a:rPr lang="en-US" sz="1400" dirty="0" err="1">
                <a:solidFill>
                  <a:srgbClr val="000000"/>
                </a:solidFill>
                <a:latin typeface="Avenir"/>
              </a:rPr>
              <a:t>Golay</a:t>
            </a:r>
            <a:r>
              <a:rPr lang="en-US" sz="1400" dirty="0">
                <a:solidFill>
                  <a:srgbClr val="000000"/>
                </a:solidFill>
                <a:latin typeface="Avenir"/>
              </a:rPr>
              <a:t> array</a:t>
            </a:r>
            <a:endParaRPr lang="it-IT" sz="1400" dirty="0">
              <a:latin typeface="Avenir"/>
            </a:endParaRPr>
          </a:p>
        </p:txBody>
      </p:sp>
    </p:spTree>
    <p:extLst>
      <p:ext uri="{BB962C8B-B14F-4D97-AF65-F5344CB8AC3E}">
        <p14:creationId xmlns:p14="http://schemas.microsoft.com/office/powerpoint/2010/main" val="38373435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F29892-9FF9-3DDF-C214-DC66E7EA6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6362"/>
            <a:ext cx="10515600" cy="1325563"/>
          </a:xfrm>
        </p:spPr>
        <p:txBody>
          <a:bodyPr>
            <a:normAutofit/>
          </a:bodyPr>
          <a:lstStyle/>
          <a:p>
            <a:r>
              <a:rPr lang="it-IT" sz="5400" dirty="0"/>
              <a:t>ALMA OT</a:t>
            </a:r>
          </a:p>
        </p:txBody>
      </p:sp>
      <p:sp>
        <p:nvSpPr>
          <p:cNvPr id="15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41A4A3-177D-0872-B4A4-00E09C59C4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9036" y="1955212"/>
            <a:ext cx="10603121" cy="2621033"/>
          </a:xfrm>
        </p:spPr>
        <p:txBody>
          <a:bodyPr>
            <a:normAutofit/>
          </a:bodyPr>
          <a:lstStyle/>
          <a:p>
            <a:r>
              <a:rPr lang="en-US" sz="1600" b="0" i="0" dirty="0">
                <a:solidFill>
                  <a:srgbClr val="000000"/>
                </a:solidFill>
                <a:effectLst/>
                <a:latin typeface="Avenir"/>
              </a:rPr>
              <a:t>The </a:t>
            </a:r>
            <a:r>
              <a:rPr lang="en-US" sz="1600" b="0" i="0" dirty="0">
                <a:solidFill>
                  <a:srgbClr val="C00000"/>
                </a:solidFill>
                <a:effectLst/>
                <a:latin typeface="Avenir"/>
              </a:rPr>
              <a:t>ALMA Observing Tool (OT)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Avenir"/>
              </a:rPr>
              <a:t> is a Java desktop application used for the preparation and submission of ALMA Phase 1 </a:t>
            </a:r>
            <a:r>
              <a:rPr lang="en-US" sz="1600" b="0" i="0" dirty="0">
                <a:solidFill>
                  <a:srgbClr val="C00000"/>
                </a:solidFill>
                <a:effectLst/>
                <a:latin typeface="Avenir"/>
              </a:rPr>
              <a:t>proposals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Avenir"/>
              </a:rPr>
              <a:t> and Phase 2 materials.</a:t>
            </a:r>
          </a:p>
          <a:p>
            <a:r>
              <a:rPr lang="en-US" sz="1600" b="0" i="0" dirty="0">
                <a:solidFill>
                  <a:srgbClr val="000000"/>
                </a:solidFill>
                <a:effectLst/>
                <a:latin typeface="Avenir"/>
              </a:rPr>
              <a:t>The </a:t>
            </a:r>
            <a:r>
              <a:rPr lang="en-US" sz="1600" b="0" i="0" dirty="0">
                <a:solidFill>
                  <a:srgbClr val="C00000"/>
                </a:solidFill>
                <a:effectLst/>
                <a:latin typeface="Avenir"/>
              </a:rPr>
              <a:t>Science Goal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Avenir"/>
              </a:rPr>
              <a:t>(s) contains all the project technical specifications divided in six nodes:</a:t>
            </a:r>
          </a:p>
          <a:p>
            <a:pPr lvl="1"/>
            <a:r>
              <a:rPr lang="en-US" sz="1600" dirty="0">
                <a:solidFill>
                  <a:srgbClr val="000000"/>
                </a:solidFill>
                <a:latin typeface="Avenir"/>
              </a:rPr>
              <a:t>General</a:t>
            </a:r>
          </a:p>
          <a:p>
            <a:pPr lvl="1"/>
            <a:r>
              <a:rPr lang="en-US" sz="1600" dirty="0">
                <a:solidFill>
                  <a:srgbClr val="000000"/>
                </a:solidFill>
                <a:latin typeface="Avenir"/>
              </a:rPr>
              <a:t>Field Setup</a:t>
            </a:r>
          </a:p>
          <a:p>
            <a:pPr lvl="1"/>
            <a:r>
              <a:rPr lang="en-US" sz="1600" dirty="0">
                <a:solidFill>
                  <a:srgbClr val="000000"/>
                </a:solidFill>
                <a:latin typeface="Avenir"/>
              </a:rPr>
              <a:t>Spectral Setup</a:t>
            </a:r>
          </a:p>
          <a:p>
            <a:pPr lvl="1"/>
            <a:r>
              <a:rPr lang="en-US" sz="1600" dirty="0">
                <a:solidFill>
                  <a:srgbClr val="000000"/>
                </a:solidFill>
                <a:latin typeface="Avenir"/>
              </a:rPr>
              <a:t>Calibration Setup</a:t>
            </a:r>
          </a:p>
          <a:p>
            <a:pPr lvl="1"/>
            <a:r>
              <a:rPr lang="en-US" sz="1600" dirty="0">
                <a:solidFill>
                  <a:srgbClr val="000000"/>
                </a:solidFill>
                <a:latin typeface="Avenir"/>
              </a:rPr>
              <a:t>Control and Performance</a:t>
            </a:r>
          </a:p>
          <a:p>
            <a:pPr lvl="1"/>
            <a:r>
              <a:rPr lang="en-US" sz="1600" dirty="0">
                <a:solidFill>
                  <a:srgbClr val="000000"/>
                </a:solidFill>
                <a:latin typeface="Avenir"/>
              </a:rPr>
              <a:t>Technical justification</a:t>
            </a:r>
            <a:endParaRPr lang="it-IT" sz="1600" dirty="0">
              <a:latin typeface="Avenir"/>
            </a:endParaRPr>
          </a:p>
          <a:p>
            <a:pPr lvl="1"/>
            <a:endParaRPr lang="en-US" sz="1200" b="0" i="0" dirty="0">
              <a:solidFill>
                <a:srgbClr val="000000"/>
              </a:solidFill>
              <a:effectLst/>
              <a:latin typeface="Avenir"/>
            </a:endParaRPr>
          </a:p>
          <a:p>
            <a:pPr marL="457200" lvl="1" indent="0">
              <a:buNone/>
            </a:pPr>
            <a:endParaRPr lang="en-US" sz="1600" dirty="0">
              <a:solidFill>
                <a:srgbClr val="000000"/>
              </a:solidFill>
              <a:latin typeface="Avenir"/>
            </a:endParaRPr>
          </a:p>
          <a:p>
            <a:pPr lvl="1"/>
            <a:endParaRPr lang="it-IT" sz="1600" dirty="0">
              <a:latin typeface="Avenir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B85354-2EB5-E321-E803-7BD212D04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 smtClean="0"/>
              <a:pPr>
                <a:spcAft>
                  <a:spcPts val="600"/>
                </a:spcAft>
              </a:pPr>
              <a:t>9</a:t>
            </a:fld>
            <a:endParaRPr lang="en-US"/>
          </a:p>
        </p:txBody>
      </p:sp>
      <p:pic>
        <p:nvPicPr>
          <p:cNvPr id="6" name="Picture 5" descr="Logo&#10;&#10;Description automatically generated with medium confidence">
            <a:extLst>
              <a:ext uri="{FF2B5EF4-FFF2-40B4-BE49-F238E27FC236}">
                <a16:creationId xmlns:a16="http://schemas.microsoft.com/office/drawing/2014/main" id="{6E0966C0-92D5-D4FD-5E0D-2FDDE74152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961" y="5902990"/>
            <a:ext cx="762883" cy="767753"/>
          </a:xfrm>
          <a:prstGeom prst="rect">
            <a:avLst/>
          </a:prstGeom>
        </p:spPr>
      </p:pic>
      <p:pic>
        <p:nvPicPr>
          <p:cNvPr id="8" name="Picture 7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D735FDA8-6853-C351-85BB-F7F11F3C20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0"/>
            <a:ext cx="838200" cy="83268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28CF558-B2E5-CF1A-58B8-198EBD8FB5DC}"/>
              </a:ext>
            </a:extLst>
          </p:cNvPr>
          <p:cNvSpPr txBox="1"/>
          <p:nvPr/>
        </p:nvSpPr>
        <p:spPr>
          <a:xfrm>
            <a:off x="3249068" y="6385023"/>
            <a:ext cx="609463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400" dirty="0">
                <a:latin typeface="Avenir"/>
              </a:rPr>
              <a:t>OT main GUI</a:t>
            </a:r>
          </a:p>
        </p:txBody>
      </p:sp>
      <p:pic>
        <p:nvPicPr>
          <p:cNvPr id="11" name="Picture 10" descr="Graphical user interface, application">
            <a:extLst>
              <a:ext uri="{FF2B5EF4-FFF2-40B4-BE49-F238E27FC236}">
                <a16:creationId xmlns:a16="http://schemas.microsoft.com/office/drawing/2014/main" id="{825F84D1-7E11-31D3-718B-B40AC7B382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8970" y="2857326"/>
            <a:ext cx="6772956" cy="380978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604B3B2-E428-D952-09D3-4AC6A374D414}"/>
              </a:ext>
            </a:extLst>
          </p:cNvPr>
          <p:cNvSpPr txBox="1"/>
          <p:nvPr/>
        </p:nvSpPr>
        <p:spPr>
          <a:xfrm>
            <a:off x="669036" y="4762220"/>
            <a:ext cx="6094638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Avenir"/>
              </a:rPr>
              <a:t>Once completed, the project must be</a:t>
            </a:r>
          </a:p>
          <a:p>
            <a:r>
              <a:rPr lang="en-US" sz="1600" dirty="0">
                <a:solidFill>
                  <a:srgbClr val="000000"/>
                </a:solidFill>
                <a:latin typeface="Avenir"/>
              </a:rPr>
              <a:t>       validated and submitted to the ALMA </a:t>
            </a:r>
          </a:p>
          <a:p>
            <a:r>
              <a:rPr lang="en-US" sz="1600" dirty="0">
                <a:solidFill>
                  <a:srgbClr val="000000"/>
                </a:solidFill>
                <a:latin typeface="Avenir"/>
              </a:rPr>
              <a:t>       Archive</a:t>
            </a:r>
            <a:br>
              <a:rPr lang="en-US" sz="1800" dirty="0">
                <a:latin typeface="Avenir"/>
              </a:rPr>
            </a:br>
            <a:endParaRPr lang="en-US" sz="1800" dirty="0">
              <a:latin typeface="Avenir"/>
            </a:endParaRPr>
          </a:p>
        </p:txBody>
      </p:sp>
    </p:spTree>
    <p:extLst>
      <p:ext uri="{BB962C8B-B14F-4D97-AF65-F5344CB8AC3E}">
        <p14:creationId xmlns:p14="http://schemas.microsoft.com/office/powerpoint/2010/main" val="3770686867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1461</TotalTime>
  <Words>1146</Words>
  <Application>Microsoft Office PowerPoint</Application>
  <PresentationFormat>Widescreen</PresentationFormat>
  <Paragraphs>121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Avenir</vt:lpstr>
      <vt:lpstr>Calibri</vt:lpstr>
      <vt:lpstr>Calibri Light</vt:lpstr>
      <vt:lpstr>Cambria Math</vt:lpstr>
      <vt:lpstr>1_Office Theme</vt:lpstr>
      <vt:lpstr>Astronomical Interferometry  Professor Mauro D’Onofrio</vt:lpstr>
      <vt:lpstr>What is Interferometry?</vt:lpstr>
      <vt:lpstr>Optical Interference</vt:lpstr>
      <vt:lpstr>Radio Interferometry</vt:lpstr>
      <vt:lpstr>Aperture Synthesis</vt:lpstr>
      <vt:lpstr>Advantages</vt:lpstr>
      <vt:lpstr>ALMA</vt:lpstr>
      <vt:lpstr>APSYNSIM</vt:lpstr>
      <vt:lpstr>ALMA OT</vt:lpstr>
      <vt:lpstr>CASA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Astronomical Interferometry  Professor Mauro D’Onofrio</dc:title>
  <dc:creator>Adriana Barbieri</dc:creator>
  <cp:lastModifiedBy>Adriana Barbieri</cp:lastModifiedBy>
  <cp:revision>8</cp:revision>
  <dcterms:created xsi:type="dcterms:W3CDTF">2022-09-13T09:36:19Z</dcterms:created>
  <dcterms:modified xsi:type="dcterms:W3CDTF">2022-09-16T08:17:58Z</dcterms:modified>
</cp:coreProperties>
</file>